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7" r:id="rId1"/>
  </p:sldMasterIdLst>
  <p:notesMasterIdLst>
    <p:notesMasterId r:id="rId169"/>
  </p:notesMasterIdLst>
  <p:handoutMasterIdLst>
    <p:handoutMasterId r:id="rId170"/>
  </p:handoutMasterIdLst>
  <p:sldIdLst>
    <p:sldId id="425" r:id="rId2"/>
    <p:sldId id="491" r:id="rId3"/>
    <p:sldId id="375" r:id="rId4"/>
    <p:sldId id="376" r:id="rId5"/>
    <p:sldId id="377" r:id="rId6"/>
    <p:sldId id="436" r:id="rId7"/>
    <p:sldId id="437" r:id="rId8"/>
    <p:sldId id="438" r:id="rId9"/>
    <p:sldId id="439" r:id="rId10"/>
    <p:sldId id="380" r:id="rId11"/>
    <p:sldId id="426" r:id="rId12"/>
    <p:sldId id="427" r:id="rId13"/>
    <p:sldId id="462" r:id="rId14"/>
    <p:sldId id="463" r:id="rId15"/>
    <p:sldId id="440" r:id="rId16"/>
    <p:sldId id="441" r:id="rId17"/>
    <p:sldId id="442" r:id="rId18"/>
    <p:sldId id="443" r:id="rId19"/>
    <p:sldId id="444" r:id="rId20"/>
    <p:sldId id="445" r:id="rId21"/>
    <p:sldId id="446" r:id="rId22"/>
    <p:sldId id="447" r:id="rId23"/>
    <p:sldId id="448" r:id="rId24"/>
    <p:sldId id="449" r:id="rId25"/>
    <p:sldId id="450" r:id="rId26"/>
    <p:sldId id="451" r:id="rId27"/>
    <p:sldId id="452" r:id="rId28"/>
    <p:sldId id="453" r:id="rId29"/>
    <p:sldId id="454" r:id="rId30"/>
    <p:sldId id="455" r:id="rId31"/>
    <p:sldId id="456" r:id="rId32"/>
    <p:sldId id="378" r:id="rId33"/>
    <p:sldId id="379" r:id="rId34"/>
    <p:sldId id="382" r:id="rId35"/>
    <p:sldId id="486" r:id="rId36"/>
    <p:sldId id="487" r:id="rId37"/>
    <p:sldId id="383" r:id="rId38"/>
    <p:sldId id="381" r:id="rId39"/>
    <p:sldId id="384" r:id="rId40"/>
    <p:sldId id="428" r:id="rId41"/>
    <p:sldId id="488" r:id="rId42"/>
    <p:sldId id="489" r:id="rId43"/>
    <p:sldId id="457" r:id="rId44"/>
    <p:sldId id="459" r:id="rId45"/>
    <p:sldId id="458" r:id="rId46"/>
    <p:sldId id="492" r:id="rId47"/>
    <p:sldId id="493" r:id="rId48"/>
    <p:sldId id="495" r:id="rId49"/>
    <p:sldId id="460" r:id="rId50"/>
    <p:sldId id="385" r:id="rId51"/>
    <p:sldId id="394" r:id="rId52"/>
    <p:sldId id="395" r:id="rId53"/>
    <p:sldId id="538" r:id="rId54"/>
    <p:sldId id="539" r:id="rId55"/>
    <p:sldId id="540" r:id="rId56"/>
    <p:sldId id="541" r:id="rId57"/>
    <p:sldId id="542" r:id="rId58"/>
    <p:sldId id="464" r:id="rId59"/>
    <p:sldId id="465" r:id="rId60"/>
    <p:sldId id="466" r:id="rId61"/>
    <p:sldId id="467" r:id="rId62"/>
    <p:sldId id="468" r:id="rId63"/>
    <p:sldId id="469" r:id="rId64"/>
    <p:sldId id="470" r:id="rId65"/>
    <p:sldId id="471" r:id="rId66"/>
    <p:sldId id="472" r:id="rId67"/>
    <p:sldId id="473" r:id="rId68"/>
    <p:sldId id="474" r:id="rId69"/>
    <p:sldId id="475" r:id="rId70"/>
    <p:sldId id="476" r:id="rId71"/>
    <p:sldId id="477" r:id="rId72"/>
    <p:sldId id="478" r:id="rId73"/>
    <p:sldId id="479" r:id="rId74"/>
    <p:sldId id="480" r:id="rId75"/>
    <p:sldId id="481" r:id="rId76"/>
    <p:sldId id="482" r:id="rId77"/>
    <p:sldId id="483" r:id="rId78"/>
    <p:sldId id="484" r:id="rId79"/>
    <p:sldId id="429" r:id="rId80"/>
    <p:sldId id="496" r:id="rId81"/>
    <p:sldId id="497" r:id="rId82"/>
    <p:sldId id="430" r:id="rId83"/>
    <p:sldId id="572" r:id="rId84"/>
    <p:sldId id="573" r:id="rId85"/>
    <p:sldId id="574" r:id="rId86"/>
    <p:sldId id="498" r:id="rId87"/>
    <p:sldId id="499" r:id="rId88"/>
    <p:sldId id="501" r:id="rId89"/>
    <p:sldId id="502" r:id="rId90"/>
    <p:sldId id="503" r:id="rId91"/>
    <p:sldId id="500" r:id="rId92"/>
    <p:sldId id="393" r:id="rId93"/>
    <p:sldId id="504" r:id="rId94"/>
    <p:sldId id="505" r:id="rId95"/>
    <p:sldId id="506" r:id="rId96"/>
    <p:sldId id="507" r:id="rId97"/>
    <p:sldId id="508" r:id="rId98"/>
    <p:sldId id="509" r:id="rId99"/>
    <p:sldId id="543" r:id="rId100"/>
    <p:sldId id="544" r:id="rId101"/>
    <p:sldId id="512" r:id="rId102"/>
    <p:sldId id="513" r:id="rId103"/>
    <p:sldId id="514" r:id="rId104"/>
    <p:sldId id="515" r:id="rId105"/>
    <p:sldId id="388" r:id="rId106"/>
    <p:sldId id="396" r:id="rId107"/>
    <p:sldId id="397" r:id="rId108"/>
    <p:sldId id="418" r:id="rId109"/>
    <p:sldId id="545" r:id="rId110"/>
    <p:sldId id="546" r:id="rId111"/>
    <p:sldId id="547" r:id="rId112"/>
    <p:sldId id="548" r:id="rId113"/>
    <p:sldId id="549" r:id="rId114"/>
    <p:sldId id="550" r:id="rId115"/>
    <p:sldId id="551" r:id="rId116"/>
    <p:sldId id="552" r:id="rId117"/>
    <p:sldId id="553" r:id="rId118"/>
    <p:sldId id="554" r:id="rId119"/>
    <p:sldId id="555" r:id="rId120"/>
    <p:sldId id="556" r:id="rId121"/>
    <p:sldId id="557" r:id="rId122"/>
    <p:sldId id="558" r:id="rId123"/>
    <p:sldId id="559" r:id="rId124"/>
    <p:sldId id="560" r:id="rId125"/>
    <p:sldId id="561" r:id="rId126"/>
    <p:sldId id="562" r:id="rId127"/>
    <p:sldId id="563" r:id="rId128"/>
    <p:sldId id="564" r:id="rId129"/>
    <p:sldId id="565" r:id="rId130"/>
    <p:sldId id="566" r:id="rId131"/>
    <p:sldId id="567" r:id="rId132"/>
    <p:sldId id="392" r:id="rId133"/>
    <p:sldId id="431" r:id="rId134"/>
    <p:sldId id="575" r:id="rId135"/>
    <p:sldId id="516" r:id="rId136"/>
    <p:sldId id="517" r:id="rId137"/>
    <p:sldId id="518" r:id="rId138"/>
    <p:sldId id="521" r:id="rId139"/>
    <p:sldId id="522" r:id="rId140"/>
    <p:sldId id="519" r:id="rId141"/>
    <p:sldId id="520" r:id="rId142"/>
    <p:sldId id="432" r:id="rId143"/>
    <p:sldId id="433" r:id="rId144"/>
    <p:sldId id="419" r:id="rId145"/>
    <p:sldId id="523" r:id="rId146"/>
    <p:sldId id="524" r:id="rId147"/>
    <p:sldId id="525" r:id="rId148"/>
    <p:sldId id="526" r:id="rId149"/>
    <p:sldId id="420" r:id="rId150"/>
    <p:sldId id="568" r:id="rId151"/>
    <p:sldId id="569" r:id="rId152"/>
    <p:sldId id="570" r:id="rId153"/>
    <p:sldId id="571" r:id="rId154"/>
    <p:sldId id="421" r:id="rId155"/>
    <p:sldId id="529" r:id="rId156"/>
    <p:sldId id="530" r:id="rId157"/>
    <p:sldId id="531" r:id="rId158"/>
    <p:sldId id="532" r:id="rId159"/>
    <p:sldId id="533" r:id="rId160"/>
    <p:sldId id="534" r:id="rId161"/>
    <p:sldId id="422" r:id="rId162"/>
    <p:sldId id="423" r:id="rId163"/>
    <p:sldId id="424" r:id="rId164"/>
    <p:sldId id="434" r:id="rId165"/>
    <p:sldId id="536" r:id="rId166"/>
    <p:sldId id="537" r:id="rId167"/>
    <p:sldId id="435" r:id="rId168"/>
  </p:sldIdLst>
  <p:sldSz cx="9144000" cy="6858000" type="screen4x3"/>
  <p:notesSz cx="10234613" cy="7099300"/>
  <p:defaultTextStyle>
    <a:defPPr>
      <a:defRPr lang="tr-TR"/>
    </a:defPPr>
    <a:lvl1pPr algn="l" rtl="0" fontAlgn="base">
      <a:spcBef>
        <a:spcPct val="0"/>
      </a:spcBef>
      <a:spcAft>
        <a:spcPct val="0"/>
      </a:spcAft>
      <a:defRPr sz="3200" kern="1200">
        <a:solidFill>
          <a:schemeClr val="tx1"/>
        </a:solidFill>
        <a:latin typeface="Palatino Linotype" pitchFamily="18" charset="0"/>
        <a:ea typeface="+mn-ea"/>
        <a:cs typeface="+mn-cs"/>
      </a:defRPr>
    </a:lvl1pPr>
    <a:lvl2pPr marL="457200" algn="l" rtl="0" fontAlgn="base">
      <a:spcBef>
        <a:spcPct val="0"/>
      </a:spcBef>
      <a:spcAft>
        <a:spcPct val="0"/>
      </a:spcAft>
      <a:defRPr sz="3200" kern="1200">
        <a:solidFill>
          <a:schemeClr val="tx1"/>
        </a:solidFill>
        <a:latin typeface="Palatino Linotype" pitchFamily="18" charset="0"/>
        <a:ea typeface="+mn-ea"/>
        <a:cs typeface="+mn-cs"/>
      </a:defRPr>
    </a:lvl2pPr>
    <a:lvl3pPr marL="914400" algn="l" rtl="0" fontAlgn="base">
      <a:spcBef>
        <a:spcPct val="0"/>
      </a:spcBef>
      <a:spcAft>
        <a:spcPct val="0"/>
      </a:spcAft>
      <a:defRPr sz="3200" kern="1200">
        <a:solidFill>
          <a:schemeClr val="tx1"/>
        </a:solidFill>
        <a:latin typeface="Palatino Linotype" pitchFamily="18" charset="0"/>
        <a:ea typeface="+mn-ea"/>
        <a:cs typeface="+mn-cs"/>
      </a:defRPr>
    </a:lvl3pPr>
    <a:lvl4pPr marL="1371600" algn="l" rtl="0" fontAlgn="base">
      <a:spcBef>
        <a:spcPct val="0"/>
      </a:spcBef>
      <a:spcAft>
        <a:spcPct val="0"/>
      </a:spcAft>
      <a:defRPr sz="3200" kern="1200">
        <a:solidFill>
          <a:schemeClr val="tx1"/>
        </a:solidFill>
        <a:latin typeface="Palatino Linotype" pitchFamily="18" charset="0"/>
        <a:ea typeface="+mn-ea"/>
        <a:cs typeface="+mn-cs"/>
      </a:defRPr>
    </a:lvl4pPr>
    <a:lvl5pPr marL="1828800" algn="l" rtl="0" fontAlgn="base">
      <a:spcBef>
        <a:spcPct val="0"/>
      </a:spcBef>
      <a:spcAft>
        <a:spcPct val="0"/>
      </a:spcAft>
      <a:defRPr sz="3200" kern="1200">
        <a:solidFill>
          <a:schemeClr val="tx1"/>
        </a:solidFill>
        <a:latin typeface="Palatino Linotype" pitchFamily="18" charset="0"/>
        <a:ea typeface="+mn-ea"/>
        <a:cs typeface="+mn-cs"/>
      </a:defRPr>
    </a:lvl5pPr>
    <a:lvl6pPr marL="2286000" algn="l" defTabSz="914400" rtl="0" eaLnBrk="1" latinLnBrk="0" hangingPunct="1">
      <a:defRPr sz="3200" kern="1200">
        <a:solidFill>
          <a:schemeClr val="tx1"/>
        </a:solidFill>
        <a:latin typeface="Palatino Linotype" pitchFamily="18" charset="0"/>
        <a:ea typeface="+mn-ea"/>
        <a:cs typeface="+mn-cs"/>
      </a:defRPr>
    </a:lvl6pPr>
    <a:lvl7pPr marL="2743200" algn="l" defTabSz="914400" rtl="0" eaLnBrk="1" latinLnBrk="0" hangingPunct="1">
      <a:defRPr sz="3200" kern="1200">
        <a:solidFill>
          <a:schemeClr val="tx1"/>
        </a:solidFill>
        <a:latin typeface="Palatino Linotype" pitchFamily="18" charset="0"/>
        <a:ea typeface="+mn-ea"/>
        <a:cs typeface="+mn-cs"/>
      </a:defRPr>
    </a:lvl7pPr>
    <a:lvl8pPr marL="3200400" algn="l" defTabSz="914400" rtl="0" eaLnBrk="1" latinLnBrk="0" hangingPunct="1">
      <a:defRPr sz="3200" kern="1200">
        <a:solidFill>
          <a:schemeClr val="tx1"/>
        </a:solidFill>
        <a:latin typeface="Palatino Linotype" pitchFamily="18" charset="0"/>
        <a:ea typeface="+mn-ea"/>
        <a:cs typeface="+mn-cs"/>
      </a:defRPr>
    </a:lvl8pPr>
    <a:lvl9pPr marL="3657600" algn="l" defTabSz="914400" rtl="0" eaLnBrk="1" latinLnBrk="0" hangingPunct="1">
      <a:defRPr sz="3200" kern="1200">
        <a:solidFill>
          <a:schemeClr val="tx1"/>
        </a:solidFill>
        <a:latin typeface="Palatino Linotype"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36">
          <p15:clr>
            <a:srgbClr val="A4A3A4"/>
          </p15:clr>
        </p15:guide>
        <p15:guide id="2" pos="32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2B2"/>
    <a:srgbClr val="66FF33"/>
    <a:srgbClr val="3333FF"/>
    <a:srgbClr val="990033"/>
    <a:srgbClr val="FF6600"/>
    <a:srgbClr val="FF00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1" autoAdjust="0"/>
    <p:restoredTop sz="94241" autoAdjust="0"/>
  </p:normalViewPr>
  <p:slideViewPr>
    <p:cSldViewPr>
      <p:cViewPr varScale="1">
        <p:scale>
          <a:sx n="82" d="100"/>
          <a:sy n="82" d="100"/>
        </p:scale>
        <p:origin x="1541"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0" d="100"/>
          <a:sy n="80" d="100"/>
        </p:scale>
        <p:origin x="-1254" y="-84"/>
      </p:cViewPr>
      <p:guideLst>
        <p:guide orient="horz" pos="2236"/>
        <p:guide pos="322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microsoft.com/office/2016/11/relationships/changesInfo" Target="changesInfos/changesInfo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MILA KESAVAN" userId="147b7e3e5a43799e" providerId="LiveId" clId="{1C285D92-3E16-44F6-A2BA-03705B2AB84F}"/>
    <pc:docChg chg="modSld">
      <pc:chgData name="SARMILA KESAVAN" userId="147b7e3e5a43799e" providerId="LiveId" clId="{1C285D92-3E16-44F6-A2BA-03705B2AB84F}" dt="2024-04-29T00:08:26.733" v="0" actId="20577"/>
      <pc:docMkLst>
        <pc:docMk/>
      </pc:docMkLst>
      <pc:sldChg chg="modSp mod">
        <pc:chgData name="SARMILA KESAVAN" userId="147b7e3e5a43799e" providerId="LiveId" clId="{1C285D92-3E16-44F6-A2BA-03705B2AB84F}" dt="2024-04-29T00:08:26.733" v="0" actId="20577"/>
        <pc:sldMkLst>
          <pc:docMk/>
          <pc:sldMk cId="1308466002" sldId="538"/>
        </pc:sldMkLst>
        <pc:spChg chg="mod">
          <ac:chgData name="SARMILA KESAVAN" userId="147b7e3e5a43799e" providerId="LiveId" clId="{1C285D92-3E16-44F6-A2BA-03705B2AB84F}" dt="2024-04-29T00:08:26.733" v="0" actId="20577"/>
          <ac:spMkLst>
            <pc:docMk/>
            <pc:sldMk cId="1308466002" sldId="538"/>
            <ac:spMk id="2" creationId="{232910E5-3D8C-6502-386C-763E3E601ED7}"/>
          </ac:spMkLst>
        </pc:spChg>
      </pc:sldChg>
    </pc:docChg>
  </pc:docChgLst>
  <pc:docChgLst>
    <pc:chgData name="SARMILA KESAVAN" userId="147b7e3e5a43799e" providerId="LiveId" clId="{0B6F533A-6428-4293-A12D-B30CCEDA7858}"/>
    <pc:docChg chg="modSld">
      <pc:chgData name="SARMILA KESAVAN" userId="147b7e3e5a43799e" providerId="LiveId" clId="{0B6F533A-6428-4293-A12D-B30CCEDA7858}" dt="2024-05-23T16:20:08.979" v="0" actId="20577"/>
      <pc:docMkLst>
        <pc:docMk/>
      </pc:docMkLst>
      <pc:sldChg chg="modSp mod">
        <pc:chgData name="SARMILA KESAVAN" userId="147b7e3e5a43799e" providerId="LiveId" clId="{0B6F533A-6428-4293-A12D-B30CCEDA7858}" dt="2024-05-23T16:20:08.979" v="0" actId="20577"/>
        <pc:sldMkLst>
          <pc:docMk/>
          <pc:sldMk cId="2429732870" sldId="557"/>
        </pc:sldMkLst>
        <pc:spChg chg="mod">
          <ac:chgData name="SARMILA KESAVAN" userId="147b7e3e5a43799e" providerId="LiveId" clId="{0B6F533A-6428-4293-A12D-B30CCEDA7858}" dt="2024-05-23T16:20:08.979" v="0" actId="20577"/>
          <ac:spMkLst>
            <pc:docMk/>
            <pc:sldMk cId="2429732870" sldId="557"/>
            <ac:spMk id="2" creationId="{31CA243E-C1EB-8140-9B6F-20AD83EDB90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bwMode="auto">
          <a:xfrm>
            <a:off x="0" y="0"/>
            <a:ext cx="4435475" cy="355600"/>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atin typeface="Arial" charset="0"/>
              </a:defRPr>
            </a:lvl1pPr>
          </a:lstStyle>
          <a:p>
            <a:endParaRPr lang="tr-TR"/>
          </a:p>
        </p:txBody>
      </p:sp>
      <p:sp>
        <p:nvSpPr>
          <p:cNvPr id="129027" name="Rectangle 3"/>
          <p:cNvSpPr>
            <a:spLocks noGrp="1" noChangeArrowheads="1"/>
          </p:cNvSpPr>
          <p:nvPr>
            <p:ph type="dt" sz="quarter" idx="1"/>
          </p:nvPr>
        </p:nvSpPr>
        <p:spPr bwMode="auto">
          <a:xfrm>
            <a:off x="5797550" y="0"/>
            <a:ext cx="4435475" cy="355600"/>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atin typeface="Arial" charset="0"/>
              </a:defRPr>
            </a:lvl1pPr>
          </a:lstStyle>
          <a:p>
            <a:endParaRPr lang="tr-TR"/>
          </a:p>
        </p:txBody>
      </p:sp>
      <p:sp>
        <p:nvSpPr>
          <p:cNvPr id="129028" name="Rectangle 4"/>
          <p:cNvSpPr>
            <a:spLocks noGrp="1" noChangeArrowheads="1"/>
          </p:cNvSpPr>
          <p:nvPr>
            <p:ph type="ftr" sz="quarter" idx="2"/>
          </p:nvPr>
        </p:nvSpPr>
        <p:spPr bwMode="auto">
          <a:xfrm>
            <a:off x="0" y="6742113"/>
            <a:ext cx="4435475" cy="355600"/>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atin typeface="Arial" charset="0"/>
              </a:defRPr>
            </a:lvl1pPr>
          </a:lstStyle>
          <a:p>
            <a:endParaRPr lang="tr-TR"/>
          </a:p>
        </p:txBody>
      </p:sp>
      <p:sp>
        <p:nvSpPr>
          <p:cNvPr id="129029" name="Rectangle 5"/>
          <p:cNvSpPr>
            <a:spLocks noGrp="1" noChangeArrowheads="1"/>
          </p:cNvSpPr>
          <p:nvPr>
            <p:ph type="sldNum" sz="quarter" idx="3"/>
          </p:nvPr>
        </p:nvSpPr>
        <p:spPr bwMode="auto">
          <a:xfrm>
            <a:off x="5797550" y="6742113"/>
            <a:ext cx="4435475" cy="355600"/>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atin typeface="Arial" charset="0"/>
              </a:defRPr>
            </a:lvl1pPr>
          </a:lstStyle>
          <a:p>
            <a:fld id="{4BC11A9F-4027-4C50-9DCD-8F5E718BA692}" type="slidenum">
              <a:rPr lang="tr-TR"/>
              <a:pPr/>
              <a:t>‹#›</a:t>
            </a:fld>
            <a:endParaRPr lang="tr-T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05-06-28T10:43:24.062"/>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0,'0'0,"25"0,-25 0,25 0,0 0,-1 0,1 0,0 0,0 0,-25 0,25 0,-25 0,24 0,-24 0,25 0,0 0,-25 0,25 0,-25 0,25 0,-25 0,24 0,1 0,-25 0,25 0</inkml:trace>
</inkml:ink>
</file>

<file path=ppt/ink/ink10.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05-06-28T10:44:01.343"/>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0,'0'0,"25"0,0 0,0 0,-1 0,1 0,-25 0,25 0,0 0,-25 0,25 0,-25 0</inkml:trace>
</inkml:ink>
</file>

<file path=ppt/ink/ink1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05-06-28T10:44:46.656"/>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0,'0'0,"25"0,-25 0,24 0,-24 0,25 0,-25 0,25 0,0 0,-25 0,25 0,-25 0,24 0,-24 0,25 0,0 0,-25 0,25 0,-25 0,-25 0</inkml:trace>
</inkml:ink>
</file>

<file path=ppt/ink/ink1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05-06-28T10:44:58.671"/>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25,'0'0,"25"0,0 0,-25 0,25 0,-1 0,-24 0,25 0,-25 0,25-25,-25 25</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05-06-28T10:43:26.625"/>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0,'0'0,"25"0,-25 0,25 0,-25 0,24 0,-24 0,25 0,0 0,-25 0,25 0,0 0,-1 0,-24 0,25 0,-25 0,25 0,-25 0</inkml:trace>
</inkml:ink>
</file>

<file path=ppt/ink/ink3.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05-06-28T10:43:30.296"/>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0,'0'0,"25"0,-25 0,24 0,-24 0,25 0,-25 0,25 0,0 0,-25 0,0 0,0 0,25 0,-25 0</inkml:trace>
</inkml:ink>
</file>

<file path=ppt/ink/ink4.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05-06-28T10:43:36.187"/>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0,'0'0,"25"0,-25 0,0 25,0-25,25 0,-25 0,0 0,0 0,24 0,-24 0,25 0,-25 0,25 0,-25 0,25 0,0 0,-25 0,24 0,-24 0,25 0,-25 0,25 0,0 0,-25 0,25 0</inkml:trace>
</inkml:ink>
</file>

<file path=ppt/ink/ink5.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05-06-28T10:43:38.421"/>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0,'0'0,"25"0,0 0,0 0,-1 0,-24 0,50 0,-25 0,0 0,-1 0,-24 0,25 0,-25 0</inkml:trace>
</inkml:ink>
</file>

<file path=ppt/ink/ink6.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05-06-28T10:43:42.984"/>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0 100,'0'-25,"25"25,0 0,-1-25,1 25,0 0,0 0,-25-25,0 25,25 0,-25 0,0-25,0 25,24 0</inkml:trace>
</inkml:ink>
</file>

<file path=ppt/ink/ink7.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05-06-28T10:43:49.500"/>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0,'0'0,"25"0,25 0,-50 0,25 0,-25 0,24 0,-24 0,25 0,0 0</inkml:trace>
</inkml:ink>
</file>

<file path=ppt/ink/ink8.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05-06-28T10:43:54.625"/>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0,'0'0,"25"0,-25 0,25 0,-25 0,25 0,-25 0,25 0,-1 0,-24 0,25 0,-25 0,25 0</inkml:trace>
</inkml:ink>
</file>

<file path=ppt/ink/ink9.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05-06-28T10:43:59.281"/>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0,'0'0,"25"0,-25 0,25 0,-25 0,25 0,-25 0,0 0,0 0,25 0,-25 0,24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4435475" cy="355600"/>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atin typeface="Arial" charset="0"/>
              </a:defRPr>
            </a:lvl1pPr>
          </a:lstStyle>
          <a:p>
            <a:endParaRPr lang="tr-TR"/>
          </a:p>
        </p:txBody>
      </p:sp>
      <p:sp>
        <p:nvSpPr>
          <p:cNvPr id="79875" name="Rectangle 3"/>
          <p:cNvSpPr>
            <a:spLocks noGrp="1" noChangeArrowheads="1"/>
          </p:cNvSpPr>
          <p:nvPr>
            <p:ph type="dt" idx="1"/>
          </p:nvPr>
        </p:nvSpPr>
        <p:spPr bwMode="auto">
          <a:xfrm>
            <a:off x="5797550" y="0"/>
            <a:ext cx="4435475" cy="355600"/>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atin typeface="Arial" charset="0"/>
              </a:defRPr>
            </a:lvl1pPr>
          </a:lstStyle>
          <a:p>
            <a:endParaRPr lang="tr-TR"/>
          </a:p>
        </p:txBody>
      </p:sp>
      <p:sp>
        <p:nvSpPr>
          <p:cNvPr id="79876" name="Rectangle 4"/>
          <p:cNvSpPr>
            <a:spLocks noGrp="1" noRot="1" noChangeAspect="1" noChangeArrowheads="1" noTextEdit="1"/>
          </p:cNvSpPr>
          <p:nvPr>
            <p:ph type="sldImg" idx="2"/>
          </p:nvPr>
        </p:nvSpPr>
        <p:spPr bwMode="auto">
          <a:xfrm>
            <a:off x="3341688" y="531813"/>
            <a:ext cx="3549650" cy="2662237"/>
          </a:xfrm>
          <a:prstGeom prst="rect">
            <a:avLst/>
          </a:prstGeom>
          <a:noFill/>
          <a:ln w="9525">
            <a:solidFill>
              <a:srgbClr val="000000"/>
            </a:solidFill>
            <a:miter lim="800000"/>
            <a:headEnd/>
            <a:tailEnd/>
          </a:ln>
          <a:effectLst/>
        </p:spPr>
      </p:sp>
      <p:sp>
        <p:nvSpPr>
          <p:cNvPr id="79877" name="Rectangle 5"/>
          <p:cNvSpPr>
            <a:spLocks noGrp="1" noChangeArrowheads="1"/>
          </p:cNvSpPr>
          <p:nvPr>
            <p:ph type="body" sz="quarter" idx="3"/>
          </p:nvPr>
        </p:nvSpPr>
        <p:spPr bwMode="auto">
          <a:xfrm>
            <a:off x="1023938" y="3371850"/>
            <a:ext cx="8186737" cy="31956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p>
        </p:txBody>
      </p:sp>
      <p:sp>
        <p:nvSpPr>
          <p:cNvPr id="79878" name="Rectangle 6"/>
          <p:cNvSpPr>
            <a:spLocks noGrp="1" noChangeArrowheads="1"/>
          </p:cNvSpPr>
          <p:nvPr>
            <p:ph type="ftr" sz="quarter" idx="4"/>
          </p:nvPr>
        </p:nvSpPr>
        <p:spPr bwMode="auto">
          <a:xfrm>
            <a:off x="0" y="6742113"/>
            <a:ext cx="4435475" cy="355600"/>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atin typeface="Arial" charset="0"/>
              </a:defRPr>
            </a:lvl1pPr>
          </a:lstStyle>
          <a:p>
            <a:endParaRPr lang="tr-TR"/>
          </a:p>
        </p:txBody>
      </p:sp>
      <p:sp>
        <p:nvSpPr>
          <p:cNvPr id="79879" name="Rectangle 7"/>
          <p:cNvSpPr>
            <a:spLocks noGrp="1" noChangeArrowheads="1"/>
          </p:cNvSpPr>
          <p:nvPr>
            <p:ph type="sldNum" sz="quarter" idx="5"/>
          </p:nvPr>
        </p:nvSpPr>
        <p:spPr bwMode="auto">
          <a:xfrm>
            <a:off x="5797550" y="6742113"/>
            <a:ext cx="4435475" cy="355600"/>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atin typeface="Arial" charset="0"/>
              </a:defRPr>
            </a:lvl1pPr>
          </a:lstStyle>
          <a:p>
            <a:fld id="{2FB6B20D-05A6-4B82-9D45-65E0BD765875}" type="slidenum">
              <a:rPr lang="tr-TR"/>
              <a:pPr/>
              <a:t>‹#›</a:t>
            </a:fld>
            <a:endParaRPr lang="tr-TR"/>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ED4A37-34DE-483F-83FD-D3D0A321AEBA}" type="slidenum">
              <a:rPr lang="tr-TR"/>
              <a:pPr/>
              <a:t>92</a:t>
            </a:fld>
            <a:endParaRPr lang="tr-TR"/>
          </a:p>
        </p:txBody>
      </p:sp>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p:txBody>
          <a:bodyPr/>
          <a:lstStyle/>
          <a:p>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3B139FCB-C989-4C2B-96C4-C8310DC5ADA9}" type="datetime1">
              <a:rPr lang="en-US" smtClean="0"/>
              <a:pPr/>
              <a:t>5/23/2024</a:t>
            </a:fld>
            <a:endParaRPr lang="tr-T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US"/>
              <a:t>Lecture Notes for E Alpaydın 2010 Introduction to Machine Learning 2e © The MIT Press (V1.0)</a:t>
            </a:r>
            <a:endParaRPr lang="tr-T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4B1513B4-8E1C-4BB4-A9F0-96A3297EA3B9}" type="slidenum">
              <a:rPr lang="tr-TR" smtClean="0"/>
              <a:pPr/>
              <a:t>‹#›</a:t>
            </a:fld>
            <a:endParaRPr lang="tr-T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1AFC498-0798-49D3-8895-5E77746B9AED}" type="datetime1">
              <a:rPr lang="en-US" smtClean="0"/>
              <a:pPr/>
              <a:t>5/23/2024</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p>
            <a:fld id="{8E2EFA3A-7F09-4378-8CCE-75DD04780B48}" type="slidenum">
              <a:rPr lang="tr-TR" smtClean="0"/>
              <a:pP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46195DA6-8E2A-4F25-98FB-DD34E1991FE2}" type="datetime1">
              <a:rPr lang="en-US" smtClean="0"/>
              <a:pPr/>
              <a:t>5/23/2024</a:t>
            </a:fld>
            <a:endParaRPr lang="en-US"/>
          </a:p>
        </p:txBody>
      </p:sp>
      <p:sp>
        <p:nvSpPr>
          <p:cNvPr id="5" name="Footer Placeholder 4"/>
          <p:cNvSpPr>
            <a:spLocks noGrp="1"/>
          </p:cNvSpPr>
          <p:nvPr>
            <p:ph type="ftr" sz="quarter" idx="11"/>
          </p:nvPr>
        </p:nvSpPr>
        <p:spPr>
          <a:xfrm>
            <a:off x="457201" y="6248207"/>
            <a:ext cx="5573483" cy="365125"/>
          </a:xfrm>
        </p:spPr>
        <p:txBody>
          <a:bodyPr/>
          <a:lstStyle/>
          <a:p>
            <a:r>
              <a:rPr lang="en-US"/>
              <a:t>Lecture Notes for E Alpaydın 2010 Introduction to Machine Learning 2e © The MIT Press (V1.0)</a:t>
            </a:r>
            <a:endParaRPr lang="tr-T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6603AAE8-10D0-4C60-8993-6A95B6D70818}" type="slidenum">
              <a:rPr lang="tr-TR" smtClean="0"/>
              <a:pPr/>
              <a:t>‹#›</a:t>
            </a:fld>
            <a:endParaRPr lang="tr-TR"/>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57200"/>
            <a:ext cx="8229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3" name="Footer Placeholder 2"/>
          <p:cNvSpPr>
            <a:spLocks noGrp="1"/>
          </p:cNvSpPr>
          <p:nvPr>
            <p:ph type="ftr" sz="quarter" idx="10"/>
          </p:nvPr>
        </p:nvSpPr>
        <p:spPr>
          <a:xfrm>
            <a:off x="0" y="6642100"/>
            <a:ext cx="6048375" cy="215900"/>
          </a:xfrm>
        </p:spPr>
        <p:txBody>
          <a:bodyPr/>
          <a:lstStyle>
            <a:lvl1pPr>
              <a:defRPr/>
            </a:lvl1pPr>
          </a:lstStyle>
          <a:p>
            <a:r>
              <a:rPr lang="en-US"/>
              <a:t>Lecture Notes for E Alpaydın 2010 Introduction to Machine Learning 2e © The MIT Press (V1.0)</a:t>
            </a:r>
            <a:endParaRPr lang="tr-TR"/>
          </a:p>
        </p:txBody>
      </p:sp>
      <p:sp>
        <p:nvSpPr>
          <p:cNvPr id="4" name="Slide Number Placeholder 3"/>
          <p:cNvSpPr>
            <a:spLocks noGrp="1"/>
          </p:cNvSpPr>
          <p:nvPr>
            <p:ph type="sldNum" sz="quarter" idx="11"/>
          </p:nvPr>
        </p:nvSpPr>
        <p:spPr>
          <a:xfrm>
            <a:off x="6588125" y="6237288"/>
            <a:ext cx="2133600" cy="457200"/>
          </a:xfrm>
        </p:spPr>
        <p:txBody>
          <a:bodyPr/>
          <a:lstStyle>
            <a:lvl1pPr>
              <a:defRPr/>
            </a:lvl1pPr>
          </a:lstStyle>
          <a:p>
            <a:fld id="{F550502E-9377-44BB-889B-D6DA86F78E07}" type="slidenum">
              <a:rPr lang="tr-TR"/>
              <a:pPr/>
              <a:t>‹#›</a:t>
            </a:fld>
            <a:endParaRPr lang="tr-T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tr-TR"/>
          </a:p>
        </p:txBody>
      </p:sp>
      <p:sp>
        <p:nvSpPr>
          <p:cNvPr id="3" name="Text Placeholder 2"/>
          <p:cNvSpPr>
            <a:spLocks noGrp="1"/>
          </p:cNvSpPr>
          <p:nvPr>
            <p:ph type="body"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quarter" idx="2"/>
          </p:nvPr>
        </p:nvSpPr>
        <p:spPr>
          <a:xfrm>
            <a:off x="4648200" y="19812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Content Placeholder 4"/>
          <p:cNvSpPr>
            <a:spLocks noGrp="1"/>
          </p:cNvSpPr>
          <p:nvPr>
            <p:ph sz="quarter" idx="3"/>
          </p:nvPr>
        </p:nvSpPr>
        <p:spPr>
          <a:xfrm>
            <a:off x="4648200" y="40005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10"/>
          </p:nvPr>
        </p:nvSpPr>
        <p:spPr>
          <a:xfrm>
            <a:off x="0" y="6642100"/>
            <a:ext cx="6048375" cy="215900"/>
          </a:xfrm>
        </p:spPr>
        <p:txBody>
          <a:bodyPr/>
          <a:lstStyle>
            <a:lvl1pPr>
              <a:defRPr/>
            </a:lvl1pPr>
          </a:lstStyle>
          <a:p>
            <a:r>
              <a:rPr lang="en-US"/>
              <a:t>Lecture Notes for E Alpaydın 2010 Introduction to Machine Learning 2e © The MIT Press (V1.0)</a:t>
            </a:r>
            <a:endParaRPr lang="tr-TR"/>
          </a:p>
        </p:txBody>
      </p:sp>
      <p:sp>
        <p:nvSpPr>
          <p:cNvPr id="7" name="Slide Number Placeholder 6"/>
          <p:cNvSpPr>
            <a:spLocks noGrp="1"/>
          </p:cNvSpPr>
          <p:nvPr>
            <p:ph type="sldNum" sz="quarter" idx="11"/>
          </p:nvPr>
        </p:nvSpPr>
        <p:spPr>
          <a:xfrm>
            <a:off x="6588125" y="6237288"/>
            <a:ext cx="2133600" cy="457200"/>
          </a:xfrm>
        </p:spPr>
        <p:txBody>
          <a:bodyPr/>
          <a:lstStyle>
            <a:lvl1pPr>
              <a:defRPr/>
            </a:lvl1pPr>
          </a:lstStyle>
          <a:p>
            <a:fld id="{A59B1B96-5973-4EBF-B0D3-246E6240B6E3}" type="slidenum">
              <a:rPr lang="tr-TR"/>
              <a:pP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7376F573-F595-4604-93A8-E6EA12D77A6C}" type="datetime1">
              <a:rPr lang="en-US" smtClean="0"/>
              <a:pPr/>
              <a:t>5/23/2024</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19AA777F-83C4-4430-B73C-3C94F37B39A6}" type="slidenum">
              <a:rPr lang="tr-TR" smtClean="0"/>
              <a:pPr/>
              <a:t>‹#›</a:t>
            </a:fld>
            <a:endParaRPr lang="tr-TR"/>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15A51C2E-E5DE-4789-A45B-4F1AB50AC384}" type="datetime1">
              <a:rPr lang="en-US" smtClean="0"/>
              <a:pPr/>
              <a:t>5/23/2024</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EFC2D41C-38D9-485D-B8C6-78C1158C2824}" type="slidenum">
              <a:rPr lang="tr-TR" smtClean="0"/>
              <a:pPr/>
              <a:t>‹#›</a:t>
            </a:fld>
            <a:endParaRPr lang="tr-TR"/>
          </a:p>
        </p:txBody>
      </p:sp>
      <p:sp>
        <p:nvSpPr>
          <p:cNvPr id="14" name="Footer Placeholder 13"/>
          <p:cNvSpPr>
            <a:spLocks noGrp="1"/>
          </p:cNvSpPr>
          <p:nvPr>
            <p:ph type="ftr" sz="quarter" idx="12"/>
          </p:nvPr>
        </p:nvSpPr>
        <p:spPr/>
        <p:txBody>
          <a:bodyPr/>
          <a:lstStyle/>
          <a:p>
            <a:r>
              <a:rPr lang="en-US"/>
              <a:t>Lecture Notes for E Alpaydın 2010 Introduction to Machine Learning 2e © The MIT Press (V1.0)</a:t>
            </a:r>
            <a:endParaRPr lang="tr-T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025A74A4-6B61-41A4-BD89-9A683EDA61B0}" type="datetime1">
              <a:rPr lang="en-US" smtClean="0"/>
              <a:pPr/>
              <a:t>5/23/2024</a:t>
            </a:fld>
            <a:endParaRPr lang="en-US"/>
          </a:p>
        </p:txBody>
      </p:sp>
      <p:sp>
        <p:nvSpPr>
          <p:cNvPr id="10" name="Slide Number Placeholder 9"/>
          <p:cNvSpPr>
            <a:spLocks noGrp="1"/>
          </p:cNvSpPr>
          <p:nvPr>
            <p:ph type="sldNum" sz="quarter" idx="16"/>
          </p:nvPr>
        </p:nvSpPr>
        <p:spPr/>
        <p:txBody>
          <a:bodyPr rtlCol="0"/>
          <a:lstStyle/>
          <a:p>
            <a:fld id="{4DA7D6A3-888F-47F5-8D89-1E885B6C903D}" type="slidenum">
              <a:rPr lang="tr-TR" smtClean="0"/>
              <a:pPr/>
              <a:t>‹#›</a:t>
            </a:fld>
            <a:endParaRPr lang="tr-TR"/>
          </a:p>
        </p:txBody>
      </p:sp>
      <p:sp>
        <p:nvSpPr>
          <p:cNvPr id="12" name="Footer Placeholder 11"/>
          <p:cNvSpPr>
            <a:spLocks noGrp="1"/>
          </p:cNvSpPr>
          <p:nvPr>
            <p:ph type="ftr" sz="quarter" idx="17"/>
          </p:nvPr>
        </p:nvSpPr>
        <p:spPr/>
        <p:txBody>
          <a:bodyPr rtlCol="0"/>
          <a:lstStyle/>
          <a:p>
            <a:r>
              <a:rPr lang="en-US"/>
              <a:t>Lecture Notes for E Alpaydın 2010 Introduction to Machine Learning 2e © The MIT Press (V1.0)</a:t>
            </a:r>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DB9B1DBB-6AB2-46B4-B3D3-D6CDD658EAE7}" type="datetime1">
              <a:rPr lang="en-US" smtClean="0"/>
              <a:pPr/>
              <a:t>5/23/2024</a:t>
            </a:fld>
            <a:endParaRPr lang="en-US"/>
          </a:p>
        </p:txBody>
      </p:sp>
      <p:sp>
        <p:nvSpPr>
          <p:cNvPr id="12" name="Slide Number Placeholder 11"/>
          <p:cNvSpPr>
            <a:spLocks noGrp="1"/>
          </p:cNvSpPr>
          <p:nvPr>
            <p:ph type="sldNum" sz="quarter" idx="16"/>
          </p:nvPr>
        </p:nvSpPr>
        <p:spPr/>
        <p:txBody>
          <a:bodyPr rtlCol="0"/>
          <a:lstStyle/>
          <a:p>
            <a:fld id="{3A03FF8A-76CC-4847-B979-C5626477A53E}" type="slidenum">
              <a:rPr lang="tr-TR" smtClean="0"/>
              <a:pPr/>
              <a:t>‹#›</a:t>
            </a:fld>
            <a:endParaRPr lang="tr-TR"/>
          </a:p>
        </p:txBody>
      </p:sp>
      <p:sp>
        <p:nvSpPr>
          <p:cNvPr id="14" name="Footer Placeholder 13"/>
          <p:cNvSpPr>
            <a:spLocks noGrp="1"/>
          </p:cNvSpPr>
          <p:nvPr>
            <p:ph type="ftr" sz="quarter" idx="17"/>
          </p:nvPr>
        </p:nvSpPr>
        <p:spPr/>
        <p:txBody>
          <a:bodyPr rtlCol="0"/>
          <a:lstStyle/>
          <a:p>
            <a:r>
              <a:rPr lang="en-US"/>
              <a:t>Lecture Notes for E Alpaydın 2010 Introduction to Machine Learning 2e © The MIT Press (V1.0)</a:t>
            </a:r>
            <a:endParaRPr lang="tr-T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426A5E5A-B50E-45E7-AA68-606F276A650D}" type="datetime1">
              <a:rPr lang="en-US" smtClean="0"/>
              <a:pPr/>
              <a:t>5/23/2024</a:t>
            </a:fld>
            <a:endParaRPr lang="en-US"/>
          </a:p>
        </p:txBody>
      </p:sp>
      <p:sp>
        <p:nvSpPr>
          <p:cNvPr id="4" name="Footer Placeholder 3"/>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BE0600B1-64E8-4F7B-8466-2C11EAFA42E6}" type="slidenum">
              <a:rPr lang="tr-TR" smtClean="0"/>
              <a:pP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8BAF3C-8A69-4C49-A77F-A2EF91C9054E}" type="datetime1">
              <a:rPr lang="en-US" smtClean="0"/>
              <a:pPr/>
              <a:t>5/23/2024</a:t>
            </a:fld>
            <a:endParaRPr lang="en-US"/>
          </a:p>
        </p:txBody>
      </p:sp>
      <p:sp>
        <p:nvSpPr>
          <p:cNvPr id="3" name="Footer Placeholder 2"/>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D78BEDA0-A7EB-4D32-BEA9-BCCFC5F45C3C}" type="slidenum">
              <a:rPr lang="tr-TR" smtClean="0"/>
              <a:pP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1BA28CC0-91DD-4F57-A812-954D53CA568D}" type="datetime1">
              <a:rPr lang="en-US" smtClean="0"/>
              <a:pPr/>
              <a:t>5/23/2024</a:t>
            </a:fld>
            <a:endParaRPr lang="en-US"/>
          </a:p>
        </p:txBody>
      </p:sp>
      <p:sp>
        <p:nvSpPr>
          <p:cNvPr id="6" name="Footer Placeholder 5"/>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73B0942-5806-4FBA-8418-A6ABB705760B}" type="slidenum">
              <a:rPr lang="tr-TR" smtClean="0"/>
              <a:pPr/>
              <a:t>‹#›</a:t>
            </a:fld>
            <a:endParaRPr lang="tr-T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606841A7-E3A2-4A69-889A-A39FFB0ABAC3}" type="datetime1">
              <a:rPr lang="en-US" smtClean="0"/>
              <a:pPr/>
              <a:t>5/23/2024</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A2BB0E6E-1C81-4185-881E-6831851AEFCF}" type="slidenum">
              <a:rPr lang="tr-TR" smtClean="0"/>
              <a:pPr/>
              <a:t>‹#›</a:t>
            </a:fld>
            <a:endParaRPr lang="tr-TR"/>
          </a:p>
        </p:txBody>
      </p:sp>
      <p:sp>
        <p:nvSpPr>
          <p:cNvPr id="14" name="Footer Placeholder 13"/>
          <p:cNvSpPr>
            <a:spLocks noGrp="1"/>
          </p:cNvSpPr>
          <p:nvPr>
            <p:ph type="ftr" sz="quarter" idx="12"/>
          </p:nvPr>
        </p:nvSpPr>
        <p:spPr>
          <a:xfrm>
            <a:off x="1600200" y="6248206"/>
            <a:ext cx="4572000" cy="365125"/>
          </a:xfrm>
        </p:spPr>
        <p:txBody>
          <a:bodyPr rtlCol="0"/>
          <a:lstStyle/>
          <a:p>
            <a:r>
              <a:rPr lang="en-US"/>
              <a:t>Lecture Notes for E Alpaydın 2010 Introduction to Machine Learning 2e © The MIT Press (V1.0)</a:t>
            </a:r>
            <a:endParaRPr lang="tr-T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F0FCE0B5-97AF-4DE1-89E0-C1DBA50C3BDD}" type="datetime1">
              <a:rPr lang="en-US" smtClean="0"/>
              <a:pPr/>
              <a:t>5/23/2024</a:t>
            </a:fld>
            <a:endParaRPr lang="en-US" dirty="0">
              <a:solidFill>
                <a:schemeClr val="tx2">
                  <a:shade val="90000"/>
                </a:schemeClr>
              </a:solidFill>
            </a:endParaRPr>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r>
              <a:rPr lang="en-US"/>
              <a:t>Lecture Notes for E Alpaydın 2010 Introduction to Machine Learning 2e © The MIT Press (V1.0)</a:t>
            </a:r>
            <a:endParaRPr lang="tr-T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BF9E140C-EF74-476D-A834-A2740ADD7A18}" type="slidenum">
              <a:rPr lang="tr-TR" smtClean="0"/>
              <a:pPr/>
              <a:t>‹#›</a:t>
            </a:fld>
            <a:endParaRPr lang="tr-T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84.png"/><Relationship Id="rId1" Type="http://schemas.openxmlformats.org/officeDocument/2006/relationships/slideLayout" Target="../slideLayouts/slideLayout13.xml"/><Relationship Id="rId4" Type="http://schemas.openxmlformats.org/officeDocument/2006/relationships/image" Target="../media/image85.wmf"/></Relationships>
</file>

<file path=ppt/slides/_rels/slide106.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oleObject" Target="../embeddings/oleObject5.bin"/><Relationship Id="rId1" Type="http://schemas.openxmlformats.org/officeDocument/2006/relationships/slideLayout" Target="../slideLayouts/slideLayout7.xml"/><Relationship Id="rId5" Type="http://schemas.openxmlformats.org/officeDocument/2006/relationships/image" Target="../media/image87.wmf"/><Relationship Id="rId4" Type="http://schemas.openxmlformats.org/officeDocument/2006/relationships/oleObject" Target="../embeddings/oleObject6.bin"/></Relationships>
</file>

<file path=ppt/slides/_rels/slide107.xml.rels><?xml version="1.0" encoding="UTF-8" standalone="yes"?>
<Relationships xmlns="http://schemas.openxmlformats.org/package/2006/relationships"><Relationship Id="rId3" Type="http://schemas.openxmlformats.org/officeDocument/2006/relationships/image" Target="../media/image88.wmf"/><Relationship Id="rId7" Type="http://schemas.openxmlformats.org/officeDocument/2006/relationships/image" Target="../media/image90.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image" Target="../media/image89.wmf"/><Relationship Id="rId4" Type="http://schemas.openxmlformats.org/officeDocument/2006/relationships/oleObject" Target="../embeddings/oleObject8.bin"/></Relationships>
</file>

<file path=ppt/slides/_rels/slide108.xml.rels><?xml version="1.0" encoding="UTF-8" standalone="yes"?>
<Relationships xmlns="http://schemas.openxmlformats.org/package/2006/relationships"><Relationship Id="rId3" Type="http://schemas.openxmlformats.org/officeDocument/2006/relationships/image" Target="../media/image91.wmf"/><Relationship Id="rId7" Type="http://schemas.openxmlformats.org/officeDocument/2006/relationships/image" Target="../media/image93.wmf"/><Relationship Id="rId2"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12.bin"/><Relationship Id="rId5" Type="http://schemas.openxmlformats.org/officeDocument/2006/relationships/image" Target="../media/image92.wmf"/><Relationship Id="rId4" Type="http://schemas.openxmlformats.org/officeDocument/2006/relationships/oleObject" Target="../embeddings/oleObject11.bin"/></Relationships>
</file>

<file path=ppt/slides/_rels/slide10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hyperlink" Target="https://www.geeksforgeeks.org/exploring-correlation-in-python/" TargetMode="Externa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s://www.geeksforgeeks.org/supervised-unsupervised-learning/" TargetMode="Externa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hyperlink" Target="https://www.geeksforgeeks.org/comparison-of-manifold-learning-methods-in-scikit-learn/"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hyperlink" Target="https://www.geeksforgeeks.org/python-calculate-distance-between-two-places-using-geopy/" TargetMode="External"/><Relationship Id="rId2" Type="http://schemas.openxmlformats.org/officeDocument/2006/relationships/hyperlink" Target="https://www.geeksforgeeks.org/supervised-unsupervised-learning/" TargetMode="External"/><Relationship Id="rId1" Type="http://schemas.openxmlformats.org/officeDocument/2006/relationships/slideLayout" Target="../slideLayouts/slideLayout2.xml"/><Relationship Id="rId4" Type="http://schemas.openxmlformats.org/officeDocument/2006/relationships/hyperlink" Target="https://www.geeksforgeeks.org/principal-component-analysis-pca/" TargetMode="External"/></Relationships>
</file>

<file path=ppt/slides/_rels/slide151.xml.rels><?xml version="1.0" encoding="UTF-8" standalone="yes"?>
<Relationships xmlns="http://schemas.openxmlformats.org/package/2006/relationships"><Relationship Id="rId2" Type="http://schemas.openxmlformats.org/officeDocument/2006/relationships/hyperlink" Target="https://www.geeksforgeeks.org/calculate-the-euclidean-distance-using-numpy/" TargetMode="Externa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www.geeksforgeeks.org/minkowski-distance-python/" TargetMode="External"/><Relationship Id="rId2" Type="http://schemas.openxmlformats.org/officeDocument/2006/relationships/hyperlink" Target="https://www.geeksforgeeks.org/how-to-compute-the-eigenvalues-and-right-eigenvectors-of-a-given-square-array-using-numpy/"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www.geeksforgeeks.org/sklearn-multi-dimensional-scaling-mds-python-implementation-from-scratch/" TargetMode="External"/><Relationship Id="rId2" Type="http://schemas.openxmlformats.org/officeDocument/2006/relationships/hyperlink" Target="https://www.geeksforgeeks.org/k-nearest-neighbor-algorithm-in-python/"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hyperlink" Target="https://www.geeksforgeeks.org/how-to-compute-the-eigenvalues-and-right-eigenvectors-of-a-given-square-array-using-numpy/"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www.geeksforgeeks.org/k-nearest-neighbor-algorithm-in-python/" TargetMode="Externa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hyperlink" Target="https://www.geeksforgeeks.org/what-is-cost-function/"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hyperlink" Target="https://www.geeksforgeeks.org/principal-component-analysis-pca/" TargetMode="External"/><Relationship Id="rId2" Type="http://schemas.openxmlformats.org/officeDocument/2006/relationships/hyperlink" Target="https://www.geeksforgeeks.org/singular-value-decomposition-sv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hyperlink" Target="https://www.geeksforgeeks.org/videos/curse-of-dimensionality-in-machine-learning/" TargetMode="External"/><Relationship Id="rId2" Type="http://schemas.openxmlformats.org/officeDocument/2006/relationships/hyperlink" Target="https://www.geeksforgeeks.org/principal-component-analysis-pca/"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oleObject" Target="../embeddings/oleObject13.bin"/><Relationship Id="rId1" Type="http://schemas.openxmlformats.org/officeDocument/2006/relationships/slideLayout" Target="../slideLayouts/slideLayout2.xml"/><Relationship Id="rId5" Type="http://schemas.openxmlformats.org/officeDocument/2006/relationships/image" Target="../media/image131.wmf"/><Relationship Id="rId4" Type="http://schemas.openxmlformats.org/officeDocument/2006/relationships/oleObject" Target="../embeddings/oleObject14.bin"/></Relationships>
</file>

<file path=ppt/slides/_rels/slide16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bin"/><Relationship Id="rId1" Type="http://schemas.openxmlformats.org/officeDocument/2006/relationships/slideLayout" Target="../slideLayouts/slideLayout7.xml"/><Relationship Id="rId5" Type="http://schemas.openxmlformats.org/officeDocument/2006/relationships/image" Target="../media/image29.w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stattrek.com/matrix-algebra/find-matrix-inverse.aspx"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geeksforgeeks.org/ml-t-distributed-stochastic-neighbor-embedding-t-sne-algorithm/" TargetMode="External"/><Relationship Id="rId2" Type="http://schemas.openxmlformats.org/officeDocument/2006/relationships/hyperlink" Target="https://www.geeksforgeeks.org/implementing-pca-in-python-with-scikit-learn/"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customXml" Target="../ink/ink5.xml"/><Relationship Id="rId18" Type="http://schemas.openxmlformats.org/officeDocument/2006/relationships/customXml" Target="../ink/ink8.xml"/><Relationship Id="rId26" Type="http://schemas.openxmlformats.org/officeDocument/2006/relationships/image" Target="../media/image320.png"/><Relationship Id="rId3" Type="http://schemas.openxmlformats.org/officeDocument/2006/relationships/image" Target="../media/image72.png"/><Relationship Id="rId21" Type="http://schemas.openxmlformats.org/officeDocument/2006/relationships/customXml" Target="../ink/ink10.xml"/><Relationship Id="rId7" Type="http://schemas.openxmlformats.org/officeDocument/2006/relationships/customXml" Target="../ink/ink2.xml"/><Relationship Id="rId12" Type="http://schemas.openxmlformats.org/officeDocument/2006/relationships/image" Target="../media/image260.png"/><Relationship Id="rId17" Type="http://schemas.openxmlformats.org/officeDocument/2006/relationships/image" Target="../media/image280.png"/><Relationship Id="rId25" Type="http://schemas.openxmlformats.org/officeDocument/2006/relationships/customXml" Target="../ink/ink12.xml"/><Relationship Id="rId2" Type="http://schemas.openxmlformats.org/officeDocument/2006/relationships/notesSlide" Target="../notesSlides/notesSlide1.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4.xml"/><Relationship Id="rId6" Type="http://schemas.openxmlformats.org/officeDocument/2006/relationships/image" Target="../media/image230.png"/><Relationship Id="rId11" Type="http://schemas.openxmlformats.org/officeDocument/2006/relationships/customXml" Target="../ink/ink4.xml"/><Relationship Id="rId24" Type="http://schemas.openxmlformats.org/officeDocument/2006/relationships/image" Target="../media/image310.png"/><Relationship Id="rId5" Type="http://schemas.openxmlformats.org/officeDocument/2006/relationships/customXml" Target="../ink/ink1.xml"/><Relationship Id="rId15" Type="http://schemas.openxmlformats.org/officeDocument/2006/relationships/image" Target="../media/image270.png"/><Relationship Id="rId23" Type="http://schemas.openxmlformats.org/officeDocument/2006/relationships/customXml" Target="../ink/ink11.xml"/><Relationship Id="rId10" Type="http://schemas.openxmlformats.org/officeDocument/2006/relationships/image" Target="../media/image250.png"/><Relationship Id="rId19" Type="http://schemas.openxmlformats.org/officeDocument/2006/relationships/image" Target="../media/image29.png"/><Relationship Id="rId4" Type="http://schemas.openxmlformats.org/officeDocument/2006/relationships/image" Target="../media/image73.jpeg"/><Relationship Id="rId9" Type="http://schemas.openxmlformats.org/officeDocument/2006/relationships/customXml" Target="../ink/ink3.xml"/><Relationship Id="rId14" Type="http://schemas.openxmlformats.org/officeDocument/2006/relationships/customXml" Target="../ink/ink6.xml"/><Relationship Id="rId22" Type="http://schemas.openxmlformats.org/officeDocument/2006/relationships/image" Target="../media/image30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ctrTitle"/>
          </p:nvPr>
        </p:nvSpPr>
        <p:spPr>
          <a:xfrm>
            <a:off x="3131840" y="1988840"/>
            <a:ext cx="4915272" cy="2160240"/>
          </a:xfrm>
        </p:spPr>
        <p:txBody>
          <a:bodyPr>
            <a:normAutofit fontScale="90000"/>
          </a:bodyPr>
          <a:lstStyle/>
          <a:p>
            <a:r>
              <a:rPr lang="tr-TR" i="0" dirty="0"/>
              <a:t>INTRODUCTION </a:t>
            </a:r>
            <a:br>
              <a:rPr lang="tr-TR" i="0" dirty="0"/>
            </a:br>
            <a:r>
              <a:rPr lang="tr-TR" i="0" dirty="0"/>
              <a:t>TO</a:t>
            </a:r>
            <a:r>
              <a:rPr lang="tr-TR" dirty="0"/>
              <a:t> </a:t>
            </a:r>
            <a:br>
              <a:rPr lang="tr-TR" dirty="0"/>
            </a:br>
            <a:r>
              <a:rPr lang="tr-TR" dirty="0"/>
              <a:t>Machine </a:t>
            </a:r>
            <a:br>
              <a:rPr lang="tr-TR" dirty="0"/>
            </a:br>
            <a:r>
              <a:rPr lang="tr-TR" dirty="0"/>
              <a:t>Learning</a:t>
            </a:r>
            <a:br>
              <a:rPr lang="tr-TR" dirty="0"/>
            </a:br>
            <a:r>
              <a:rPr lang="tr-TR" sz="2800" dirty="0"/>
              <a:t>3rd Edition</a:t>
            </a:r>
          </a:p>
        </p:txBody>
      </p:sp>
      <p:sp>
        <p:nvSpPr>
          <p:cNvPr id="13" name="Rectangle 3"/>
          <p:cNvSpPr txBox="1">
            <a:spLocks noChangeArrowheads="1"/>
          </p:cNvSpPr>
          <p:nvPr/>
        </p:nvSpPr>
        <p:spPr>
          <a:xfrm>
            <a:off x="539552" y="4149080"/>
            <a:ext cx="7344816" cy="1584176"/>
          </a:xfrm>
          <a:prstGeom prst="rect">
            <a:avLst/>
          </a:prstGeom>
        </p:spPr>
        <p:txBody>
          <a:bodyPr vert="horz" anchor="ctr">
            <a:normAutofit fontScale="92500" lnSpcReduction="10000"/>
          </a:bodyPr>
          <a:lstStyle/>
          <a:p>
            <a:pPr marL="0" marR="0" lvl="0" indent="0" algn="l" defTabSz="914400" rtl="0" eaLnBrk="1" fontAlgn="auto" latinLnBrk="0" hangingPunct="1">
              <a:lnSpc>
                <a:spcPct val="80000"/>
              </a:lnSpc>
              <a:spcBef>
                <a:spcPts val="700"/>
              </a:spcBef>
              <a:spcAft>
                <a:spcPts val="0"/>
              </a:spcAft>
              <a:buClr>
                <a:schemeClr val="accent2"/>
              </a:buClr>
              <a:buSzPct val="60000"/>
              <a:buFont typeface="Wingdings"/>
              <a:buNone/>
              <a:tabLst/>
              <a:defRPr/>
            </a:pPr>
            <a:r>
              <a:rPr kumimoji="0" lang="tr-TR" sz="2400" b="0" i="0" u="none" strike="noStrike" kern="1200" cap="none" spc="0" normalizeH="0" baseline="0" noProof="0">
                <a:ln>
                  <a:noFill/>
                </a:ln>
                <a:solidFill>
                  <a:srgbClr val="FFFFFF"/>
                </a:solidFill>
                <a:effectLst/>
                <a:uLnTx/>
                <a:uFillTx/>
                <a:latin typeface="+mj-lt"/>
                <a:ea typeface="+mn-ea"/>
                <a:cs typeface="+mn-cs"/>
              </a:rPr>
              <a:t>ETHEM ALPAYDIN</a:t>
            </a:r>
          </a:p>
          <a:p>
            <a:pPr marL="0" marR="0" lvl="0" indent="0" algn="l" defTabSz="914400" rtl="0" eaLnBrk="1" fontAlgn="auto" latinLnBrk="0" hangingPunct="1">
              <a:lnSpc>
                <a:spcPct val="80000"/>
              </a:lnSpc>
              <a:spcBef>
                <a:spcPts val="700"/>
              </a:spcBef>
              <a:spcAft>
                <a:spcPts val="0"/>
              </a:spcAft>
              <a:buClr>
                <a:schemeClr val="accent2"/>
              </a:buClr>
              <a:buSzPct val="60000"/>
              <a:buFont typeface="Wingdings"/>
              <a:buNone/>
              <a:tabLst/>
              <a:defRPr/>
            </a:pPr>
            <a:r>
              <a:rPr kumimoji="0" lang="tr-TR" sz="2400" b="0" i="0" u="none" strike="noStrike" kern="1200" cap="none" spc="0" normalizeH="0" baseline="0" noProof="0">
                <a:ln>
                  <a:noFill/>
                </a:ln>
                <a:solidFill>
                  <a:srgbClr val="FFFFFF"/>
                </a:solidFill>
                <a:effectLst/>
                <a:uLnTx/>
                <a:uFillTx/>
                <a:latin typeface="+mj-lt"/>
                <a:ea typeface="+mn-ea"/>
                <a:cs typeface="+mn-cs"/>
              </a:rPr>
              <a:t>© The MIT Press, 2014</a:t>
            </a:r>
          </a:p>
          <a:p>
            <a:pPr marL="0" marR="0" lvl="0" indent="0" algn="l" defTabSz="914400" rtl="0" eaLnBrk="1" fontAlgn="auto" latinLnBrk="0" hangingPunct="1">
              <a:lnSpc>
                <a:spcPct val="80000"/>
              </a:lnSpc>
              <a:spcBef>
                <a:spcPts val="700"/>
              </a:spcBef>
              <a:spcAft>
                <a:spcPts val="0"/>
              </a:spcAft>
              <a:buClr>
                <a:schemeClr val="accent2"/>
              </a:buClr>
              <a:buSzPct val="60000"/>
              <a:buFont typeface="Wingdings"/>
              <a:buNone/>
              <a:tabLst/>
              <a:defRPr/>
            </a:pPr>
            <a:endParaRPr kumimoji="0" lang="tr-TR" sz="1800" b="0" i="0" u="none" strike="noStrike" kern="1200" cap="none" spc="0" normalizeH="0" baseline="0" noProof="0">
              <a:ln>
                <a:noFill/>
              </a:ln>
              <a:solidFill>
                <a:srgbClr val="FFFFFF"/>
              </a:solidFill>
              <a:effectLst/>
              <a:uLnTx/>
              <a:uFillTx/>
              <a:latin typeface="+mj-lt"/>
              <a:ea typeface="+mn-ea"/>
              <a:cs typeface="+mn-cs"/>
            </a:endParaRPr>
          </a:p>
          <a:p>
            <a:pPr marL="0" marR="0" lvl="0" indent="0" algn="l" defTabSz="914400" rtl="0" eaLnBrk="1" fontAlgn="auto" latinLnBrk="0" hangingPunct="1">
              <a:lnSpc>
                <a:spcPct val="80000"/>
              </a:lnSpc>
              <a:spcBef>
                <a:spcPts val="700"/>
              </a:spcBef>
              <a:spcAft>
                <a:spcPts val="0"/>
              </a:spcAft>
              <a:buClr>
                <a:schemeClr val="accent2"/>
              </a:buClr>
              <a:buSzPct val="60000"/>
              <a:buFont typeface="Wingdings"/>
              <a:buNone/>
              <a:tabLst/>
              <a:defRPr/>
            </a:pPr>
            <a:r>
              <a:rPr kumimoji="0" lang="tr-TR" sz="2000" b="0" i="1" u="none" strike="noStrike" kern="1200" cap="none" spc="0" normalizeH="0" baseline="0" noProof="0">
                <a:ln>
                  <a:noFill/>
                </a:ln>
                <a:solidFill>
                  <a:srgbClr val="FFFFFF"/>
                </a:solidFill>
                <a:effectLst/>
                <a:uLnTx/>
                <a:uFillTx/>
                <a:latin typeface="+mj-lt"/>
                <a:ea typeface="+mn-ea"/>
                <a:cs typeface="+mn-cs"/>
              </a:rPr>
              <a:t>alpaydin@boun.edu.tr</a:t>
            </a:r>
          </a:p>
          <a:p>
            <a:pPr marL="0" marR="0" lvl="0" indent="0" algn="l" defTabSz="914400" rtl="0" eaLnBrk="1" fontAlgn="auto" latinLnBrk="0" hangingPunct="1">
              <a:lnSpc>
                <a:spcPct val="80000"/>
              </a:lnSpc>
              <a:spcBef>
                <a:spcPts val="700"/>
              </a:spcBef>
              <a:spcAft>
                <a:spcPts val="0"/>
              </a:spcAft>
              <a:buClr>
                <a:schemeClr val="accent2"/>
              </a:buClr>
              <a:buSzPct val="60000"/>
              <a:buFont typeface="Wingdings"/>
              <a:buNone/>
              <a:tabLst/>
              <a:defRPr/>
            </a:pPr>
            <a:r>
              <a:rPr kumimoji="0" lang="tr-TR" sz="2000" b="0" i="1" u="none" strike="noStrike" kern="1200" cap="none" spc="0" normalizeH="0" baseline="0" noProof="0">
                <a:ln>
                  <a:noFill/>
                </a:ln>
                <a:solidFill>
                  <a:srgbClr val="FFFFFF"/>
                </a:solidFill>
                <a:effectLst/>
                <a:uLnTx/>
                <a:uFillTx/>
                <a:latin typeface="+mj-lt"/>
                <a:ea typeface="+mn-ea"/>
                <a:cs typeface="+mn-cs"/>
              </a:rPr>
              <a:t>http://www.cmpe.boun.edu.tr/~ethem/i2ml3e</a:t>
            </a:r>
            <a:endParaRPr kumimoji="0" lang="tr-TR" sz="2000" b="0" i="1" u="none" strike="noStrike" kern="1200" cap="none" spc="0" normalizeH="0" baseline="0" noProof="0" dirty="0">
              <a:ln>
                <a:noFill/>
              </a:ln>
              <a:solidFill>
                <a:srgbClr val="FFFFFF"/>
              </a:solidFill>
              <a:effectLst/>
              <a:uLnTx/>
              <a:uFillTx/>
              <a:latin typeface="+mj-lt"/>
              <a:ea typeface="+mn-ea"/>
              <a:cs typeface="+mn-cs"/>
            </a:endParaRPr>
          </a:p>
        </p:txBody>
      </p:sp>
      <p:sp>
        <p:nvSpPr>
          <p:cNvPr id="14" name="Rectangle 7"/>
          <p:cNvSpPr>
            <a:spLocks noChangeArrowheads="1"/>
          </p:cNvSpPr>
          <p:nvPr/>
        </p:nvSpPr>
        <p:spPr bwMode="auto">
          <a:xfrm>
            <a:off x="3131840" y="836712"/>
            <a:ext cx="4895850" cy="360139"/>
          </a:xfrm>
          <a:prstGeom prst="rect">
            <a:avLst/>
          </a:prstGeom>
          <a:noFill/>
          <a:ln w="9525">
            <a:noFill/>
            <a:miter lim="800000"/>
            <a:headEnd/>
            <a:tailEnd/>
          </a:ln>
          <a:effectLst/>
        </p:spPr>
        <p:txBody>
          <a:bodyPr/>
          <a:lstStyle/>
          <a:p>
            <a:pPr>
              <a:lnSpc>
                <a:spcPct val="80000"/>
              </a:lnSpc>
              <a:spcBef>
                <a:spcPct val="20000"/>
              </a:spcBef>
              <a:buClr>
                <a:schemeClr val="bg2"/>
              </a:buClr>
              <a:buSzPct val="75000"/>
              <a:buFont typeface="Wingdings" pitchFamily="2" charset="2"/>
              <a:buNone/>
            </a:pPr>
            <a:r>
              <a:rPr lang="tr-TR" sz="2800" dirty="0">
                <a:solidFill>
                  <a:schemeClr val="accent3"/>
                </a:solidFill>
                <a:latin typeface="Calibri" pitchFamily="34" charset="0"/>
                <a:cs typeface="Calibri" pitchFamily="34" charset="0"/>
              </a:rPr>
              <a:t>Lecture Slides for</a:t>
            </a:r>
          </a:p>
        </p:txBody>
      </p:sp>
      <p:pic>
        <p:nvPicPr>
          <p:cNvPr id="15" name="Picture 2" descr="http://mitpress.mit.edu/sites/default/files/imagecache/booklist_node/9780262028189.jpg"/>
          <p:cNvPicPr>
            <a:picLocks noChangeAspect="1" noChangeArrowheads="1"/>
          </p:cNvPicPr>
          <p:nvPr/>
        </p:nvPicPr>
        <p:blipFill>
          <a:blip r:embed="rId2" cstate="print"/>
          <a:srcRect/>
          <a:stretch>
            <a:fillRect/>
          </a:stretch>
        </p:blipFill>
        <p:spPr bwMode="auto">
          <a:xfrm>
            <a:off x="683568" y="908720"/>
            <a:ext cx="2095500" cy="2371726"/>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tr-TR" dirty="0"/>
              <a:t>Subset Selection</a:t>
            </a:r>
          </a:p>
        </p:txBody>
      </p:sp>
      <p:sp>
        <p:nvSpPr>
          <p:cNvPr id="5" name="Slide Number Placeholder 4"/>
          <p:cNvSpPr>
            <a:spLocks noGrp="1"/>
          </p:cNvSpPr>
          <p:nvPr>
            <p:ph type="sldNum" sz="quarter" idx="12"/>
          </p:nvPr>
        </p:nvSpPr>
        <p:spPr/>
        <p:txBody>
          <a:bodyPr>
            <a:normAutofit fontScale="85000" lnSpcReduction="20000"/>
          </a:bodyPr>
          <a:lstStyle/>
          <a:p>
            <a:fld id="{1AF50296-6021-4E17-9A02-41E52B1962B8}" type="slidenum">
              <a:rPr lang="tr-TR"/>
              <a:pPr/>
              <a:t>10</a:t>
            </a:fld>
            <a:endParaRPr lang="tr-TR"/>
          </a:p>
        </p:txBody>
      </p:sp>
      <p:sp>
        <p:nvSpPr>
          <p:cNvPr id="242691" name="Rectangle 3"/>
          <p:cNvSpPr>
            <a:spLocks noGrp="1" noChangeArrowheads="1"/>
          </p:cNvSpPr>
          <p:nvPr>
            <p:ph sz="quarter" idx="1"/>
          </p:nvPr>
        </p:nvSpPr>
        <p:spPr>
          <a:xfrm>
            <a:off x="468313" y="1981200"/>
            <a:ext cx="8218487" cy="4327525"/>
          </a:xfrm>
        </p:spPr>
        <p:txBody>
          <a:bodyPr>
            <a:normAutofit fontScale="92500" lnSpcReduction="10000"/>
          </a:bodyPr>
          <a:lstStyle/>
          <a:p>
            <a:pPr>
              <a:lnSpc>
                <a:spcPct val="90000"/>
              </a:lnSpc>
            </a:pPr>
            <a:r>
              <a:rPr lang="tr-TR" dirty="0">
                <a:solidFill>
                  <a:schemeClr val="tx2"/>
                </a:solidFill>
                <a:latin typeface="+mj-lt"/>
              </a:rPr>
              <a:t>There are 2</a:t>
            </a:r>
            <a:r>
              <a:rPr lang="tr-TR" i="1" baseline="30000" dirty="0">
                <a:solidFill>
                  <a:schemeClr val="tx2"/>
                </a:solidFill>
                <a:latin typeface="+mj-lt"/>
              </a:rPr>
              <a:t>d</a:t>
            </a:r>
            <a:r>
              <a:rPr lang="tr-TR" dirty="0">
                <a:solidFill>
                  <a:schemeClr val="tx2"/>
                </a:solidFill>
                <a:latin typeface="+mj-lt"/>
              </a:rPr>
              <a:t> subsets of </a:t>
            </a:r>
            <a:r>
              <a:rPr lang="tr-TR" i="1" dirty="0">
                <a:solidFill>
                  <a:schemeClr val="tx2"/>
                </a:solidFill>
                <a:latin typeface="+mj-lt"/>
              </a:rPr>
              <a:t>d</a:t>
            </a:r>
            <a:r>
              <a:rPr lang="tr-TR" dirty="0">
                <a:solidFill>
                  <a:schemeClr val="tx2"/>
                </a:solidFill>
                <a:latin typeface="+mj-lt"/>
              </a:rPr>
              <a:t> features</a:t>
            </a:r>
          </a:p>
          <a:p>
            <a:pPr>
              <a:lnSpc>
                <a:spcPct val="90000"/>
              </a:lnSpc>
            </a:pPr>
            <a:r>
              <a:rPr lang="tr-TR" dirty="0">
                <a:solidFill>
                  <a:schemeClr val="tx2"/>
                </a:solidFill>
                <a:latin typeface="+mj-lt"/>
              </a:rPr>
              <a:t>Forward search: Add the best feature at each step</a:t>
            </a:r>
          </a:p>
          <a:p>
            <a:pPr lvl="1">
              <a:lnSpc>
                <a:spcPct val="90000"/>
              </a:lnSpc>
            </a:pPr>
            <a:r>
              <a:rPr lang="tr-TR" dirty="0">
                <a:solidFill>
                  <a:schemeClr val="tx2"/>
                </a:solidFill>
                <a:latin typeface="+mj-lt"/>
              </a:rPr>
              <a:t>Set of features </a:t>
            </a:r>
            <a:r>
              <a:rPr lang="tr-TR" i="1" dirty="0">
                <a:solidFill>
                  <a:schemeClr val="tx2"/>
                </a:solidFill>
                <a:latin typeface="+mj-lt"/>
              </a:rPr>
              <a:t>F</a:t>
            </a:r>
            <a:r>
              <a:rPr lang="tr-TR" dirty="0">
                <a:solidFill>
                  <a:schemeClr val="tx2"/>
                </a:solidFill>
                <a:latin typeface="+mj-lt"/>
              </a:rPr>
              <a:t> initially Ø.</a:t>
            </a:r>
          </a:p>
          <a:p>
            <a:pPr lvl="1">
              <a:lnSpc>
                <a:spcPct val="90000"/>
              </a:lnSpc>
            </a:pPr>
            <a:r>
              <a:rPr lang="tr-TR" dirty="0">
                <a:solidFill>
                  <a:schemeClr val="tx2"/>
                </a:solidFill>
                <a:latin typeface="+mj-lt"/>
              </a:rPr>
              <a:t>At each iteration, find the best new feature</a:t>
            </a:r>
          </a:p>
          <a:p>
            <a:pPr lvl="2">
              <a:lnSpc>
                <a:spcPct val="90000"/>
              </a:lnSpc>
              <a:buFont typeface="Wingdings" pitchFamily="2" charset="2"/>
              <a:buNone/>
            </a:pPr>
            <a:r>
              <a:rPr lang="tr-TR" sz="2000" i="1" dirty="0">
                <a:solidFill>
                  <a:schemeClr val="tx2"/>
                </a:solidFill>
                <a:latin typeface="+mj-lt"/>
              </a:rPr>
              <a:t>j</a:t>
            </a:r>
            <a:r>
              <a:rPr lang="tr-TR" sz="2000" dirty="0">
                <a:solidFill>
                  <a:schemeClr val="tx2"/>
                </a:solidFill>
                <a:latin typeface="+mj-lt"/>
              </a:rPr>
              <a:t> = argmin</a:t>
            </a:r>
            <a:r>
              <a:rPr lang="tr-TR" sz="2000" i="1" baseline="-25000" dirty="0">
                <a:solidFill>
                  <a:schemeClr val="tx2"/>
                </a:solidFill>
                <a:latin typeface="+mj-lt"/>
              </a:rPr>
              <a:t>i</a:t>
            </a:r>
            <a:r>
              <a:rPr lang="tr-TR" sz="2000" dirty="0">
                <a:solidFill>
                  <a:schemeClr val="tx2"/>
                </a:solidFill>
                <a:latin typeface="+mj-lt"/>
              </a:rPr>
              <a:t> </a:t>
            </a:r>
            <a:r>
              <a:rPr lang="tr-TR" sz="2000" i="1" dirty="0">
                <a:solidFill>
                  <a:schemeClr val="tx2"/>
                </a:solidFill>
                <a:latin typeface="+mj-lt"/>
              </a:rPr>
              <a:t>E </a:t>
            </a:r>
            <a:r>
              <a:rPr lang="tr-TR" sz="2000" dirty="0">
                <a:solidFill>
                  <a:schemeClr val="tx2"/>
                </a:solidFill>
                <a:latin typeface="+mj-lt"/>
              </a:rPr>
              <a:t>( </a:t>
            </a:r>
            <a:r>
              <a:rPr lang="tr-TR" sz="2000" i="1" dirty="0">
                <a:solidFill>
                  <a:schemeClr val="tx2"/>
                </a:solidFill>
                <a:latin typeface="+mj-lt"/>
              </a:rPr>
              <a:t>F </a:t>
            </a:r>
            <a:r>
              <a:rPr lang="tr-TR" sz="2000" dirty="0">
                <a:solidFill>
                  <a:schemeClr val="tx2"/>
                </a:solidFill>
                <a:latin typeface="Symbol" pitchFamily="18" charset="2"/>
              </a:rPr>
              <a:t>È</a:t>
            </a:r>
            <a:r>
              <a:rPr lang="tr-TR" sz="2000" i="1" dirty="0">
                <a:solidFill>
                  <a:schemeClr val="tx2"/>
                </a:solidFill>
                <a:latin typeface="+mj-lt"/>
              </a:rPr>
              <a:t> x</a:t>
            </a:r>
            <a:r>
              <a:rPr lang="tr-TR" sz="2000" i="1" baseline="-25000" dirty="0">
                <a:solidFill>
                  <a:schemeClr val="tx2"/>
                </a:solidFill>
                <a:latin typeface="+mj-lt"/>
              </a:rPr>
              <a:t>i</a:t>
            </a:r>
            <a:r>
              <a:rPr lang="tr-TR" sz="2000" dirty="0">
                <a:solidFill>
                  <a:schemeClr val="tx2"/>
                </a:solidFill>
                <a:latin typeface="+mj-lt"/>
              </a:rPr>
              <a:t> )</a:t>
            </a:r>
            <a:r>
              <a:rPr lang="tr-TR" dirty="0">
                <a:solidFill>
                  <a:schemeClr val="tx2"/>
                </a:solidFill>
                <a:latin typeface="+mj-lt"/>
              </a:rPr>
              <a:t> </a:t>
            </a:r>
          </a:p>
          <a:p>
            <a:pPr lvl="1">
              <a:lnSpc>
                <a:spcPct val="90000"/>
              </a:lnSpc>
            </a:pPr>
            <a:r>
              <a:rPr lang="tr-TR" dirty="0">
                <a:solidFill>
                  <a:schemeClr val="tx2"/>
                </a:solidFill>
                <a:latin typeface="+mj-lt"/>
              </a:rPr>
              <a:t>Add </a:t>
            </a:r>
            <a:r>
              <a:rPr lang="tr-TR" i="1" dirty="0">
                <a:solidFill>
                  <a:schemeClr val="tx2"/>
                </a:solidFill>
                <a:latin typeface="+mj-lt"/>
              </a:rPr>
              <a:t>x</a:t>
            </a:r>
            <a:r>
              <a:rPr lang="tr-TR" i="1" baseline="-25000" dirty="0">
                <a:solidFill>
                  <a:schemeClr val="tx2"/>
                </a:solidFill>
                <a:latin typeface="+mj-lt"/>
              </a:rPr>
              <a:t>j</a:t>
            </a:r>
            <a:r>
              <a:rPr lang="tr-TR" dirty="0">
                <a:solidFill>
                  <a:schemeClr val="tx2"/>
                </a:solidFill>
                <a:latin typeface="+mj-lt"/>
              </a:rPr>
              <a:t> to </a:t>
            </a:r>
            <a:r>
              <a:rPr lang="tr-TR" i="1" dirty="0">
                <a:solidFill>
                  <a:schemeClr val="tx2"/>
                </a:solidFill>
                <a:latin typeface="+mj-lt"/>
              </a:rPr>
              <a:t>F</a:t>
            </a:r>
            <a:r>
              <a:rPr lang="tr-TR" dirty="0">
                <a:solidFill>
                  <a:schemeClr val="tx2"/>
                </a:solidFill>
                <a:latin typeface="+mj-lt"/>
              </a:rPr>
              <a:t>  if </a:t>
            </a:r>
            <a:r>
              <a:rPr lang="tr-TR" i="1" dirty="0">
                <a:solidFill>
                  <a:schemeClr val="tx2"/>
                </a:solidFill>
                <a:latin typeface="+mj-lt"/>
              </a:rPr>
              <a:t>E </a:t>
            </a:r>
            <a:r>
              <a:rPr lang="tr-TR" dirty="0">
                <a:solidFill>
                  <a:schemeClr val="tx2"/>
                </a:solidFill>
                <a:latin typeface="+mj-lt"/>
              </a:rPr>
              <a:t>( </a:t>
            </a:r>
            <a:r>
              <a:rPr lang="tr-TR" i="1" dirty="0">
                <a:solidFill>
                  <a:schemeClr val="tx2"/>
                </a:solidFill>
                <a:latin typeface="+mj-lt"/>
              </a:rPr>
              <a:t>F </a:t>
            </a:r>
            <a:r>
              <a:rPr lang="tr-TR" dirty="0">
                <a:solidFill>
                  <a:schemeClr val="tx2"/>
                </a:solidFill>
                <a:latin typeface="Symbol" pitchFamily="18" charset="2"/>
              </a:rPr>
              <a:t>È</a:t>
            </a:r>
            <a:r>
              <a:rPr lang="tr-TR" i="1" dirty="0">
                <a:solidFill>
                  <a:schemeClr val="tx2"/>
                </a:solidFill>
                <a:latin typeface="+mj-lt"/>
              </a:rPr>
              <a:t> x</a:t>
            </a:r>
            <a:r>
              <a:rPr lang="tr-TR" i="1" baseline="-25000" dirty="0">
                <a:solidFill>
                  <a:schemeClr val="tx2"/>
                </a:solidFill>
                <a:latin typeface="+mj-lt"/>
              </a:rPr>
              <a:t>j</a:t>
            </a:r>
            <a:r>
              <a:rPr lang="tr-TR" dirty="0">
                <a:solidFill>
                  <a:schemeClr val="tx2"/>
                </a:solidFill>
                <a:latin typeface="+mj-lt"/>
              </a:rPr>
              <a:t> ) &lt; </a:t>
            </a:r>
            <a:r>
              <a:rPr lang="tr-TR" i="1" dirty="0">
                <a:solidFill>
                  <a:schemeClr val="tx2"/>
                </a:solidFill>
                <a:latin typeface="+mj-lt"/>
              </a:rPr>
              <a:t>E </a:t>
            </a:r>
            <a:r>
              <a:rPr lang="tr-TR" dirty="0">
                <a:solidFill>
                  <a:schemeClr val="tx2"/>
                </a:solidFill>
                <a:latin typeface="+mj-lt"/>
              </a:rPr>
              <a:t>( </a:t>
            </a:r>
            <a:r>
              <a:rPr lang="tr-TR" i="1" dirty="0">
                <a:solidFill>
                  <a:schemeClr val="tx2"/>
                </a:solidFill>
                <a:latin typeface="+mj-lt"/>
              </a:rPr>
              <a:t>F </a:t>
            </a:r>
            <a:r>
              <a:rPr lang="tr-TR" dirty="0">
                <a:solidFill>
                  <a:schemeClr val="tx2"/>
                </a:solidFill>
                <a:latin typeface="+mj-lt"/>
              </a:rPr>
              <a:t>) </a:t>
            </a:r>
          </a:p>
          <a:p>
            <a:pPr lvl="1">
              <a:lnSpc>
                <a:spcPct val="90000"/>
              </a:lnSpc>
              <a:buFont typeface="Wingdings" pitchFamily="2" charset="2"/>
              <a:buNone/>
            </a:pPr>
            <a:endParaRPr lang="tr-TR" i="1" dirty="0">
              <a:solidFill>
                <a:schemeClr val="tx2"/>
              </a:solidFill>
              <a:latin typeface="+mj-lt"/>
            </a:endParaRPr>
          </a:p>
          <a:p>
            <a:pPr>
              <a:lnSpc>
                <a:spcPct val="90000"/>
              </a:lnSpc>
            </a:pPr>
            <a:r>
              <a:rPr lang="tr-TR" dirty="0">
                <a:solidFill>
                  <a:schemeClr val="tx2"/>
                </a:solidFill>
                <a:latin typeface="+mj-lt"/>
              </a:rPr>
              <a:t>Hill-climbing O(</a:t>
            </a:r>
            <a:r>
              <a:rPr lang="tr-TR" i="1" dirty="0">
                <a:solidFill>
                  <a:schemeClr val="tx2"/>
                </a:solidFill>
                <a:latin typeface="+mj-lt"/>
              </a:rPr>
              <a:t>d</a:t>
            </a:r>
            <a:r>
              <a:rPr lang="tr-TR" baseline="30000" dirty="0">
                <a:solidFill>
                  <a:schemeClr val="tx2"/>
                </a:solidFill>
                <a:latin typeface="+mj-lt"/>
              </a:rPr>
              <a:t>2</a:t>
            </a:r>
            <a:r>
              <a:rPr lang="tr-TR" dirty="0">
                <a:solidFill>
                  <a:schemeClr val="tx2"/>
                </a:solidFill>
                <a:latin typeface="+mj-lt"/>
              </a:rPr>
              <a:t>) algorithm</a:t>
            </a:r>
          </a:p>
          <a:p>
            <a:pPr>
              <a:lnSpc>
                <a:spcPct val="90000"/>
              </a:lnSpc>
            </a:pPr>
            <a:r>
              <a:rPr lang="tr-TR" dirty="0">
                <a:solidFill>
                  <a:schemeClr val="tx2"/>
                </a:solidFill>
                <a:latin typeface="+mj-lt"/>
              </a:rPr>
              <a:t>Backward search: Start with all features and remove 	one at a time, if possible.</a:t>
            </a:r>
          </a:p>
          <a:p>
            <a:pPr>
              <a:lnSpc>
                <a:spcPct val="90000"/>
              </a:lnSpc>
            </a:pPr>
            <a:r>
              <a:rPr lang="tr-TR" dirty="0">
                <a:solidFill>
                  <a:schemeClr val="tx2"/>
                </a:solidFill>
                <a:latin typeface="+mj-lt"/>
              </a:rPr>
              <a:t>Floating search (Add </a:t>
            </a:r>
            <a:r>
              <a:rPr lang="tr-TR" i="1" dirty="0">
                <a:solidFill>
                  <a:schemeClr val="tx2"/>
                </a:solidFill>
                <a:latin typeface="+mj-lt"/>
              </a:rPr>
              <a:t>k</a:t>
            </a:r>
            <a:r>
              <a:rPr lang="tr-TR" dirty="0">
                <a:solidFill>
                  <a:schemeClr val="tx2"/>
                </a:solidFill>
                <a:latin typeface="+mj-lt"/>
              </a:rPr>
              <a:t>, remove </a:t>
            </a:r>
            <a:r>
              <a:rPr lang="tr-TR" i="1" dirty="0">
                <a:solidFill>
                  <a:schemeClr val="tx2"/>
                </a:solidFill>
                <a:latin typeface="+mj-lt"/>
              </a:rPr>
              <a:t>l</a:t>
            </a:r>
            <a:r>
              <a:rPr lang="tr-TR" dirty="0">
                <a:solidFill>
                  <a:schemeClr val="tx2"/>
                </a:solidFill>
                <a:latin typeface="+mj-lt"/>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E1838-D3AE-157B-970C-4D35CB5669E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5D4C41E-A2E0-C787-64D8-6EB60348B1DC}"/>
              </a:ext>
            </a:extLst>
          </p:cNvPr>
          <p:cNvSpPr>
            <a:spLocks noGrp="1"/>
          </p:cNvSpPr>
          <p:nvPr>
            <p:ph sz="quarter" idx="1"/>
          </p:nvPr>
        </p:nvSpPr>
        <p:spPr/>
        <p:txBody>
          <a:bodyPr/>
          <a:lstStyle/>
          <a:p>
            <a:endParaRPr lang="en-IN"/>
          </a:p>
        </p:txBody>
      </p:sp>
      <p:sp>
        <p:nvSpPr>
          <p:cNvPr id="4" name="Content Placeholder 3">
            <a:extLst>
              <a:ext uri="{FF2B5EF4-FFF2-40B4-BE49-F238E27FC236}">
                <a16:creationId xmlns:a16="http://schemas.microsoft.com/office/drawing/2014/main" id="{B79FD78A-DA96-6650-BD99-E4E8C60DB7EB}"/>
              </a:ext>
            </a:extLst>
          </p:cNvPr>
          <p:cNvSpPr>
            <a:spLocks noGrp="1"/>
          </p:cNvSpPr>
          <p:nvPr>
            <p:ph sz="quarter" idx="2"/>
          </p:nvPr>
        </p:nvSpPr>
        <p:spPr/>
        <p:txBody>
          <a:bodyPr/>
          <a:lstStyle/>
          <a:p>
            <a:endParaRPr lang="en-IN"/>
          </a:p>
        </p:txBody>
      </p:sp>
      <p:sp>
        <p:nvSpPr>
          <p:cNvPr id="5" name="Slide Number Placeholder 4">
            <a:extLst>
              <a:ext uri="{FF2B5EF4-FFF2-40B4-BE49-F238E27FC236}">
                <a16:creationId xmlns:a16="http://schemas.microsoft.com/office/drawing/2014/main" id="{09091134-3681-DB04-41DC-4E882E9B4452}"/>
              </a:ext>
            </a:extLst>
          </p:cNvPr>
          <p:cNvSpPr>
            <a:spLocks noGrp="1"/>
          </p:cNvSpPr>
          <p:nvPr>
            <p:ph type="sldNum" sz="quarter" idx="16"/>
          </p:nvPr>
        </p:nvSpPr>
        <p:spPr/>
        <p:txBody>
          <a:bodyPr>
            <a:normAutofit fontScale="85000" lnSpcReduction="20000"/>
          </a:bodyPr>
          <a:lstStyle/>
          <a:p>
            <a:fld id="{4DA7D6A3-888F-47F5-8D89-1E885B6C903D}" type="slidenum">
              <a:rPr lang="tr-TR" smtClean="0"/>
              <a:pPr/>
              <a:t>100</a:t>
            </a:fld>
            <a:endParaRPr lang="tr-TR"/>
          </a:p>
        </p:txBody>
      </p:sp>
      <p:pic>
        <p:nvPicPr>
          <p:cNvPr id="7" name="Picture 6">
            <a:extLst>
              <a:ext uri="{FF2B5EF4-FFF2-40B4-BE49-F238E27FC236}">
                <a16:creationId xmlns:a16="http://schemas.microsoft.com/office/drawing/2014/main" id="{372DCCD0-6E07-574D-08C8-5A06FFFCF23F}"/>
              </a:ext>
            </a:extLst>
          </p:cNvPr>
          <p:cNvPicPr>
            <a:picLocks noChangeAspect="1"/>
          </p:cNvPicPr>
          <p:nvPr/>
        </p:nvPicPr>
        <p:blipFill>
          <a:blip r:embed="rId2"/>
          <a:stretch>
            <a:fillRect/>
          </a:stretch>
        </p:blipFill>
        <p:spPr>
          <a:xfrm>
            <a:off x="40940" y="0"/>
            <a:ext cx="9062120" cy="6858000"/>
          </a:xfrm>
          <a:prstGeom prst="rect">
            <a:avLst/>
          </a:prstGeom>
        </p:spPr>
      </p:pic>
      <p:pic>
        <p:nvPicPr>
          <p:cNvPr id="9" name="Picture 8">
            <a:extLst>
              <a:ext uri="{FF2B5EF4-FFF2-40B4-BE49-F238E27FC236}">
                <a16:creationId xmlns:a16="http://schemas.microsoft.com/office/drawing/2014/main" id="{7EA5ACBB-34B1-AA52-6E79-3262D76C75AB}"/>
              </a:ext>
            </a:extLst>
          </p:cNvPr>
          <p:cNvPicPr>
            <a:picLocks noChangeAspect="1"/>
          </p:cNvPicPr>
          <p:nvPr/>
        </p:nvPicPr>
        <p:blipFill>
          <a:blip r:embed="rId3"/>
          <a:stretch>
            <a:fillRect/>
          </a:stretch>
        </p:blipFill>
        <p:spPr>
          <a:xfrm>
            <a:off x="79640" y="0"/>
            <a:ext cx="8984720" cy="6858000"/>
          </a:xfrm>
          <a:prstGeom prst="rect">
            <a:avLst/>
          </a:prstGeom>
        </p:spPr>
      </p:pic>
    </p:spTree>
    <p:extLst>
      <p:ext uri="{BB962C8B-B14F-4D97-AF65-F5344CB8AC3E}">
        <p14:creationId xmlns:p14="http://schemas.microsoft.com/office/powerpoint/2010/main" val="36451224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88FCE-9B67-6A2D-1BA3-7BDAC660F9F1}"/>
              </a:ext>
            </a:extLst>
          </p:cNvPr>
          <p:cNvSpPr>
            <a:spLocks noGrp="1"/>
          </p:cNvSpPr>
          <p:nvPr>
            <p:ph type="title"/>
          </p:nvPr>
        </p:nvSpPr>
        <p:spPr>
          <a:xfrm>
            <a:off x="899592" y="311361"/>
            <a:ext cx="8153400" cy="990600"/>
          </a:xfrm>
        </p:spPr>
        <p:txBody>
          <a:bodyPr>
            <a:normAutofit fontScale="90000"/>
          </a:bodyPr>
          <a:lstStyle/>
          <a:p>
            <a:r>
              <a:rPr lang="en-US" sz="3600" b="1" i="0" dirty="0">
                <a:solidFill>
                  <a:srgbClr val="610B38"/>
                </a:solidFill>
                <a:effectLst/>
                <a:latin typeface="erdana"/>
              </a:rPr>
              <a:t>Difference between Linear Discriminant Analysis and PCA</a:t>
            </a:r>
            <a:br>
              <a:rPr lang="en-US"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2601A559-7737-DF97-C7DC-D02ACBBCE058}"/>
              </a:ext>
            </a:extLst>
          </p:cNvPr>
          <p:cNvSpPr>
            <a:spLocks noGrp="1"/>
          </p:cNvSpPr>
          <p:nvPr>
            <p:ph sz="quarter" idx="1"/>
          </p:nvPr>
        </p:nvSpPr>
        <p:spPr>
          <a:xfrm>
            <a:off x="609600" y="1589567"/>
            <a:ext cx="7202760" cy="4572000"/>
          </a:xfrm>
        </p:spPr>
        <p:txBody>
          <a:bodyPr>
            <a:normAutofit fontScale="77500" lnSpcReduction="20000"/>
          </a:bodyPr>
          <a:lstStyle/>
          <a:p>
            <a:pPr algn="just"/>
            <a:r>
              <a:rPr lang="en-US" b="0" i="0" dirty="0">
                <a:solidFill>
                  <a:srgbClr val="333333"/>
                </a:solidFill>
                <a:effectLst/>
                <a:latin typeface="inter-regular"/>
              </a:rPr>
              <a:t>Below are some basic differences between LDA and PCA:</a:t>
            </a:r>
          </a:p>
          <a:p>
            <a:pPr algn="just">
              <a:buFont typeface="Arial" panose="020B0604020202020204" pitchFamily="34" charset="0"/>
              <a:buChar char="•"/>
            </a:pPr>
            <a:r>
              <a:rPr lang="en-US" b="0" i="0" u="sng" dirty="0">
                <a:solidFill>
                  <a:srgbClr val="000000"/>
                </a:solidFill>
                <a:effectLst/>
                <a:latin typeface="inter-regular"/>
              </a:rPr>
              <a:t>PCA is an unsupervised </a:t>
            </a:r>
            <a:r>
              <a:rPr lang="en-US" b="0" i="0" dirty="0">
                <a:solidFill>
                  <a:srgbClr val="000000"/>
                </a:solidFill>
                <a:effectLst/>
                <a:latin typeface="inter-regular"/>
              </a:rPr>
              <a:t>algorithm that does not care about classes and labels and only aims to find the principal components to maximize the variance in the given dataset. At the same time, </a:t>
            </a:r>
            <a:r>
              <a:rPr lang="en-US" b="0" i="0" u="sng" dirty="0">
                <a:solidFill>
                  <a:srgbClr val="000000"/>
                </a:solidFill>
                <a:effectLst/>
                <a:latin typeface="inter-regular"/>
              </a:rPr>
              <a:t>LDA is a supervised algorithm </a:t>
            </a:r>
            <a:r>
              <a:rPr lang="en-US" b="0" i="0" dirty="0">
                <a:solidFill>
                  <a:srgbClr val="000000"/>
                </a:solidFill>
                <a:effectLst/>
                <a:latin typeface="inter-regular"/>
              </a:rPr>
              <a:t>that aims to find the linear discriminants to represent the axes that maximize separation between different classes of data.</a:t>
            </a:r>
          </a:p>
          <a:p>
            <a:pPr algn="just">
              <a:buFont typeface="Arial" panose="020B0604020202020204" pitchFamily="34" charset="0"/>
              <a:buChar char="•"/>
            </a:pPr>
            <a:r>
              <a:rPr lang="en-US" b="0" i="0" dirty="0">
                <a:solidFill>
                  <a:srgbClr val="000000"/>
                </a:solidFill>
                <a:effectLst/>
                <a:latin typeface="inter-regular"/>
              </a:rPr>
              <a:t>LDA is much more suitable for </a:t>
            </a:r>
            <a:r>
              <a:rPr lang="en-US" i="0" u="sng" dirty="0">
                <a:solidFill>
                  <a:srgbClr val="000000"/>
                </a:solidFill>
                <a:effectLst/>
                <a:latin typeface="inter-regular"/>
              </a:rPr>
              <a:t>multi-class classification tasks compared to PCA</a:t>
            </a:r>
            <a:r>
              <a:rPr lang="en-US" b="0" i="0" dirty="0">
                <a:solidFill>
                  <a:srgbClr val="000000"/>
                </a:solidFill>
                <a:effectLst/>
                <a:latin typeface="inter-regular"/>
              </a:rPr>
              <a:t>. However, PCA is assumed to be an as good performer for a comparatively small sample size.</a:t>
            </a:r>
          </a:p>
          <a:p>
            <a:pPr algn="just">
              <a:buFont typeface="Arial" panose="020B0604020202020204" pitchFamily="34" charset="0"/>
              <a:buChar char="•"/>
            </a:pPr>
            <a:r>
              <a:rPr lang="en-US" b="0" i="0" u="sng" dirty="0">
                <a:solidFill>
                  <a:srgbClr val="000000"/>
                </a:solidFill>
                <a:effectLst/>
                <a:latin typeface="inter-regular"/>
              </a:rPr>
              <a:t>Both LDA and PCA are used as dimensionality reduction techniques, where PCA is first followed by LDA.</a:t>
            </a:r>
          </a:p>
          <a:p>
            <a:endParaRPr lang="en-IN" dirty="0"/>
          </a:p>
        </p:txBody>
      </p:sp>
      <p:sp>
        <p:nvSpPr>
          <p:cNvPr id="5" name="Slide Number Placeholder 4">
            <a:extLst>
              <a:ext uri="{FF2B5EF4-FFF2-40B4-BE49-F238E27FC236}">
                <a16:creationId xmlns:a16="http://schemas.microsoft.com/office/drawing/2014/main" id="{65F56C99-8FED-F827-ECFD-4E81CA91E1CD}"/>
              </a:ext>
            </a:extLst>
          </p:cNvPr>
          <p:cNvSpPr>
            <a:spLocks noGrp="1"/>
          </p:cNvSpPr>
          <p:nvPr>
            <p:ph type="sldNum" sz="quarter" idx="16"/>
          </p:nvPr>
        </p:nvSpPr>
        <p:spPr/>
        <p:txBody>
          <a:bodyPr>
            <a:normAutofit fontScale="85000" lnSpcReduction="20000"/>
          </a:bodyPr>
          <a:lstStyle/>
          <a:p>
            <a:fld id="{4DA7D6A3-888F-47F5-8D89-1E885B6C903D}" type="slidenum">
              <a:rPr lang="tr-TR" smtClean="0"/>
              <a:pPr/>
              <a:t>101</a:t>
            </a:fld>
            <a:endParaRPr lang="tr-TR"/>
          </a:p>
        </p:txBody>
      </p:sp>
    </p:spTree>
    <p:extLst>
      <p:ext uri="{BB962C8B-B14F-4D97-AF65-F5344CB8AC3E}">
        <p14:creationId xmlns:p14="http://schemas.microsoft.com/office/powerpoint/2010/main" val="2746597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FEBE0-A3B4-C055-EF49-48ECB017E9F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425E009-93C0-ECE8-0879-BCBF70AA3DB9}"/>
              </a:ext>
            </a:extLst>
          </p:cNvPr>
          <p:cNvSpPr>
            <a:spLocks noGrp="1"/>
          </p:cNvSpPr>
          <p:nvPr>
            <p:ph sz="quarter" idx="1"/>
          </p:nvPr>
        </p:nvSpPr>
        <p:spPr/>
        <p:txBody>
          <a:bodyPr/>
          <a:lstStyle/>
          <a:p>
            <a:endParaRPr lang="en-IN"/>
          </a:p>
        </p:txBody>
      </p:sp>
      <p:sp>
        <p:nvSpPr>
          <p:cNvPr id="4" name="Content Placeholder 3">
            <a:extLst>
              <a:ext uri="{FF2B5EF4-FFF2-40B4-BE49-F238E27FC236}">
                <a16:creationId xmlns:a16="http://schemas.microsoft.com/office/drawing/2014/main" id="{A74C6774-1EA4-4B8A-417A-EEAA6CC774A5}"/>
              </a:ext>
            </a:extLst>
          </p:cNvPr>
          <p:cNvSpPr>
            <a:spLocks noGrp="1"/>
          </p:cNvSpPr>
          <p:nvPr>
            <p:ph sz="quarter" idx="2"/>
          </p:nvPr>
        </p:nvSpPr>
        <p:spPr/>
        <p:txBody>
          <a:bodyPr/>
          <a:lstStyle/>
          <a:p>
            <a:endParaRPr lang="en-IN"/>
          </a:p>
        </p:txBody>
      </p:sp>
      <p:sp>
        <p:nvSpPr>
          <p:cNvPr id="5" name="Slide Number Placeholder 4">
            <a:extLst>
              <a:ext uri="{FF2B5EF4-FFF2-40B4-BE49-F238E27FC236}">
                <a16:creationId xmlns:a16="http://schemas.microsoft.com/office/drawing/2014/main" id="{F4F8C285-8FD7-A678-A8D8-F4A1820DCF4E}"/>
              </a:ext>
            </a:extLst>
          </p:cNvPr>
          <p:cNvSpPr>
            <a:spLocks noGrp="1"/>
          </p:cNvSpPr>
          <p:nvPr>
            <p:ph type="sldNum" sz="quarter" idx="16"/>
          </p:nvPr>
        </p:nvSpPr>
        <p:spPr/>
        <p:txBody>
          <a:bodyPr>
            <a:normAutofit fontScale="85000" lnSpcReduction="20000"/>
          </a:bodyPr>
          <a:lstStyle/>
          <a:p>
            <a:fld id="{4DA7D6A3-888F-47F5-8D89-1E885B6C903D}" type="slidenum">
              <a:rPr lang="tr-TR" smtClean="0"/>
              <a:pPr/>
              <a:t>102</a:t>
            </a:fld>
            <a:endParaRPr lang="tr-TR"/>
          </a:p>
        </p:txBody>
      </p:sp>
      <p:pic>
        <p:nvPicPr>
          <p:cNvPr id="7" name="Picture 6">
            <a:extLst>
              <a:ext uri="{FF2B5EF4-FFF2-40B4-BE49-F238E27FC236}">
                <a16:creationId xmlns:a16="http://schemas.microsoft.com/office/drawing/2014/main" id="{919A221C-FA36-59F8-9CEA-AA9C1C8A6CE7}"/>
              </a:ext>
            </a:extLst>
          </p:cNvPr>
          <p:cNvPicPr>
            <a:picLocks noChangeAspect="1"/>
          </p:cNvPicPr>
          <p:nvPr/>
        </p:nvPicPr>
        <p:blipFill>
          <a:blip r:embed="rId2"/>
          <a:stretch>
            <a:fillRect/>
          </a:stretch>
        </p:blipFill>
        <p:spPr>
          <a:xfrm>
            <a:off x="142875" y="9525"/>
            <a:ext cx="8858250" cy="6838950"/>
          </a:xfrm>
          <a:prstGeom prst="rect">
            <a:avLst/>
          </a:prstGeom>
        </p:spPr>
      </p:pic>
    </p:spTree>
    <p:extLst>
      <p:ext uri="{BB962C8B-B14F-4D97-AF65-F5344CB8AC3E}">
        <p14:creationId xmlns:p14="http://schemas.microsoft.com/office/powerpoint/2010/main" val="4210371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4D3F3-E218-07AD-D0FE-69B0C905937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F65FDB4-3842-2C96-C761-C470E791A3E2}"/>
              </a:ext>
            </a:extLst>
          </p:cNvPr>
          <p:cNvSpPr>
            <a:spLocks noGrp="1"/>
          </p:cNvSpPr>
          <p:nvPr>
            <p:ph sz="quarter" idx="1"/>
          </p:nvPr>
        </p:nvSpPr>
        <p:spPr/>
        <p:txBody>
          <a:bodyPr/>
          <a:lstStyle/>
          <a:p>
            <a:endParaRPr lang="en-IN"/>
          </a:p>
        </p:txBody>
      </p:sp>
      <p:sp>
        <p:nvSpPr>
          <p:cNvPr id="4" name="Content Placeholder 3">
            <a:extLst>
              <a:ext uri="{FF2B5EF4-FFF2-40B4-BE49-F238E27FC236}">
                <a16:creationId xmlns:a16="http://schemas.microsoft.com/office/drawing/2014/main" id="{4A924E04-4A88-E502-6406-C5EDA38A655D}"/>
              </a:ext>
            </a:extLst>
          </p:cNvPr>
          <p:cNvSpPr>
            <a:spLocks noGrp="1"/>
          </p:cNvSpPr>
          <p:nvPr>
            <p:ph sz="quarter" idx="2"/>
          </p:nvPr>
        </p:nvSpPr>
        <p:spPr/>
        <p:txBody>
          <a:bodyPr/>
          <a:lstStyle/>
          <a:p>
            <a:endParaRPr lang="en-IN"/>
          </a:p>
        </p:txBody>
      </p:sp>
      <p:sp>
        <p:nvSpPr>
          <p:cNvPr id="5" name="Slide Number Placeholder 4">
            <a:extLst>
              <a:ext uri="{FF2B5EF4-FFF2-40B4-BE49-F238E27FC236}">
                <a16:creationId xmlns:a16="http://schemas.microsoft.com/office/drawing/2014/main" id="{B03D76FE-2B9F-D5BC-B630-4FE7B84AA1DE}"/>
              </a:ext>
            </a:extLst>
          </p:cNvPr>
          <p:cNvSpPr>
            <a:spLocks noGrp="1"/>
          </p:cNvSpPr>
          <p:nvPr>
            <p:ph type="sldNum" sz="quarter" idx="16"/>
          </p:nvPr>
        </p:nvSpPr>
        <p:spPr/>
        <p:txBody>
          <a:bodyPr>
            <a:normAutofit fontScale="85000" lnSpcReduction="20000"/>
          </a:bodyPr>
          <a:lstStyle/>
          <a:p>
            <a:fld id="{4DA7D6A3-888F-47F5-8D89-1E885B6C903D}" type="slidenum">
              <a:rPr lang="tr-TR" smtClean="0"/>
              <a:pPr/>
              <a:t>103</a:t>
            </a:fld>
            <a:endParaRPr lang="tr-TR"/>
          </a:p>
        </p:txBody>
      </p:sp>
      <p:pic>
        <p:nvPicPr>
          <p:cNvPr id="7" name="Picture 6">
            <a:extLst>
              <a:ext uri="{FF2B5EF4-FFF2-40B4-BE49-F238E27FC236}">
                <a16:creationId xmlns:a16="http://schemas.microsoft.com/office/drawing/2014/main" id="{CC2FB34E-AD21-2562-12DF-2270E7B31ADC}"/>
              </a:ext>
            </a:extLst>
          </p:cNvPr>
          <p:cNvPicPr>
            <a:picLocks noChangeAspect="1"/>
          </p:cNvPicPr>
          <p:nvPr/>
        </p:nvPicPr>
        <p:blipFill>
          <a:blip r:embed="rId2"/>
          <a:stretch>
            <a:fillRect/>
          </a:stretch>
        </p:blipFill>
        <p:spPr>
          <a:xfrm>
            <a:off x="323528" y="0"/>
            <a:ext cx="8439471" cy="6858000"/>
          </a:xfrm>
          <a:prstGeom prst="rect">
            <a:avLst/>
          </a:prstGeom>
        </p:spPr>
      </p:pic>
    </p:spTree>
    <p:extLst>
      <p:ext uri="{BB962C8B-B14F-4D97-AF65-F5344CB8AC3E}">
        <p14:creationId xmlns:p14="http://schemas.microsoft.com/office/powerpoint/2010/main" val="12703815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D5841-D48B-1EB1-6C0A-58854D92506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2CCCD8A-068C-5790-C6C7-2E498066B02F}"/>
              </a:ext>
            </a:extLst>
          </p:cNvPr>
          <p:cNvSpPr>
            <a:spLocks noGrp="1"/>
          </p:cNvSpPr>
          <p:nvPr>
            <p:ph sz="quarter" idx="1"/>
          </p:nvPr>
        </p:nvSpPr>
        <p:spPr/>
        <p:txBody>
          <a:bodyPr/>
          <a:lstStyle/>
          <a:p>
            <a:endParaRPr lang="en-IN"/>
          </a:p>
        </p:txBody>
      </p:sp>
      <p:sp>
        <p:nvSpPr>
          <p:cNvPr id="4" name="Content Placeholder 3">
            <a:extLst>
              <a:ext uri="{FF2B5EF4-FFF2-40B4-BE49-F238E27FC236}">
                <a16:creationId xmlns:a16="http://schemas.microsoft.com/office/drawing/2014/main" id="{6498D783-7F0A-4708-F8B0-AD73E7D78602}"/>
              </a:ext>
            </a:extLst>
          </p:cNvPr>
          <p:cNvSpPr>
            <a:spLocks noGrp="1"/>
          </p:cNvSpPr>
          <p:nvPr>
            <p:ph sz="quarter" idx="2"/>
          </p:nvPr>
        </p:nvSpPr>
        <p:spPr/>
        <p:txBody>
          <a:bodyPr/>
          <a:lstStyle/>
          <a:p>
            <a:endParaRPr lang="en-IN"/>
          </a:p>
        </p:txBody>
      </p:sp>
      <p:sp>
        <p:nvSpPr>
          <p:cNvPr id="5" name="Slide Number Placeholder 4">
            <a:extLst>
              <a:ext uri="{FF2B5EF4-FFF2-40B4-BE49-F238E27FC236}">
                <a16:creationId xmlns:a16="http://schemas.microsoft.com/office/drawing/2014/main" id="{96240612-7040-937F-394A-641C37326FFD}"/>
              </a:ext>
            </a:extLst>
          </p:cNvPr>
          <p:cNvSpPr>
            <a:spLocks noGrp="1"/>
          </p:cNvSpPr>
          <p:nvPr>
            <p:ph type="sldNum" sz="quarter" idx="16"/>
          </p:nvPr>
        </p:nvSpPr>
        <p:spPr/>
        <p:txBody>
          <a:bodyPr>
            <a:normAutofit fontScale="85000" lnSpcReduction="20000"/>
          </a:bodyPr>
          <a:lstStyle/>
          <a:p>
            <a:fld id="{4DA7D6A3-888F-47F5-8D89-1E885B6C903D}" type="slidenum">
              <a:rPr lang="tr-TR" smtClean="0"/>
              <a:pPr/>
              <a:t>104</a:t>
            </a:fld>
            <a:endParaRPr lang="tr-TR"/>
          </a:p>
        </p:txBody>
      </p:sp>
      <p:pic>
        <p:nvPicPr>
          <p:cNvPr id="7" name="Picture 6">
            <a:extLst>
              <a:ext uri="{FF2B5EF4-FFF2-40B4-BE49-F238E27FC236}">
                <a16:creationId xmlns:a16="http://schemas.microsoft.com/office/drawing/2014/main" id="{62D7C42E-59E5-8D65-E933-4C5C5B937573}"/>
              </a:ext>
            </a:extLst>
          </p:cNvPr>
          <p:cNvPicPr>
            <a:picLocks noChangeAspect="1"/>
          </p:cNvPicPr>
          <p:nvPr/>
        </p:nvPicPr>
        <p:blipFill>
          <a:blip r:embed="rId2"/>
          <a:stretch>
            <a:fillRect/>
          </a:stretch>
        </p:blipFill>
        <p:spPr>
          <a:xfrm>
            <a:off x="439033" y="228600"/>
            <a:ext cx="7945575" cy="6152727"/>
          </a:xfrm>
          <a:prstGeom prst="rect">
            <a:avLst/>
          </a:prstGeom>
        </p:spPr>
      </p:pic>
    </p:spTree>
    <p:extLst>
      <p:ext uri="{BB962C8B-B14F-4D97-AF65-F5344CB8AC3E}">
        <p14:creationId xmlns:p14="http://schemas.microsoft.com/office/powerpoint/2010/main" val="23053976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611560" y="260648"/>
            <a:ext cx="8229600" cy="864096"/>
          </a:xfrm>
        </p:spPr>
        <p:txBody>
          <a:bodyPr/>
          <a:lstStyle/>
          <a:p>
            <a:r>
              <a:rPr lang="tr-TR" dirty="0"/>
              <a:t>Linear Discriminant Analysis </a:t>
            </a:r>
          </a:p>
        </p:txBody>
      </p:sp>
      <p:sp>
        <p:nvSpPr>
          <p:cNvPr id="261126" name="Rectangle 6"/>
          <p:cNvSpPr>
            <a:spLocks noGrp="1" noChangeArrowheads="1"/>
          </p:cNvSpPr>
          <p:nvPr>
            <p:ph type="body" sz="half" idx="1"/>
          </p:nvPr>
        </p:nvSpPr>
        <p:spPr>
          <a:xfrm>
            <a:off x="428596" y="1643050"/>
            <a:ext cx="4038600" cy="3886200"/>
          </a:xfrm>
        </p:spPr>
        <p:txBody>
          <a:bodyPr/>
          <a:lstStyle/>
          <a:p>
            <a:r>
              <a:rPr lang="tr-TR" dirty="0">
                <a:solidFill>
                  <a:schemeClr val="tx2"/>
                </a:solidFill>
                <a:latin typeface="+mj-lt"/>
              </a:rPr>
              <a:t>Find a low-dimensional space such that when </a:t>
            </a:r>
            <a:r>
              <a:rPr lang="tr-TR" b="1" i="1" dirty="0">
                <a:solidFill>
                  <a:schemeClr val="tx2"/>
                </a:solidFill>
                <a:latin typeface="+mj-lt"/>
              </a:rPr>
              <a:t>x</a:t>
            </a:r>
            <a:r>
              <a:rPr lang="tr-TR" dirty="0">
                <a:solidFill>
                  <a:schemeClr val="tx2"/>
                </a:solidFill>
                <a:latin typeface="+mj-lt"/>
              </a:rPr>
              <a:t> is projected, classes are well-separated.</a:t>
            </a:r>
            <a:r>
              <a:rPr lang="tr-TR" sz="2000" dirty="0">
                <a:solidFill>
                  <a:schemeClr val="tx2"/>
                </a:solidFill>
                <a:latin typeface="+mj-lt"/>
              </a:rPr>
              <a:t> </a:t>
            </a:r>
          </a:p>
          <a:p>
            <a:r>
              <a:rPr lang="tr-TR" dirty="0">
                <a:solidFill>
                  <a:schemeClr val="tx2"/>
                </a:solidFill>
                <a:latin typeface="+mj-lt"/>
              </a:rPr>
              <a:t>Find </a:t>
            </a:r>
            <a:r>
              <a:rPr lang="tr-TR" b="1" i="1" dirty="0">
                <a:solidFill>
                  <a:schemeClr val="tx2"/>
                </a:solidFill>
                <a:latin typeface="+mj-lt"/>
              </a:rPr>
              <a:t>w</a:t>
            </a:r>
            <a:r>
              <a:rPr lang="tr-TR" dirty="0">
                <a:solidFill>
                  <a:schemeClr val="tx2"/>
                </a:solidFill>
                <a:latin typeface="+mj-lt"/>
              </a:rPr>
              <a:t> that maximizes</a:t>
            </a:r>
          </a:p>
          <a:p>
            <a:pPr>
              <a:buFont typeface="Wingdings" pitchFamily="2" charset="2"/>
              <a:buNone/>
            </a:pPr>
            <a:endParaRPr lang="tr-TR" dirty="0">
              <a:solidFill>
                <a:schemeClr val="tx2"/>
              </a:solidFill>
              <a:latin typeface="+mj-lt"/>
            </a:endParaRPr>
          </a:p>
        </p:txBody>
      </p:sp>
      <p:pic>
        <p:nvPicPr>
          <p:cNvPr id="261130" name="Picture 10"/>
          <p:cNvPicPr>
            <a:picLocks noGrp="1" noChangeAspect="1" noChangeArrowheads="1"/>
          </p:cNvPicPr>
          <p:nvPr>
            <p:ph sz="quarter" idx="2"/>
          </p:nvPr>
        </p:nvPicPr>
        <p:blipFill>
          <a:blip r:embed="rId2" cstate="print"/>
          <a:srcRect/>
          <a:stretch>
            <a:fillRect/>
          </a:stretch>
        </p:blipFill>
        <p:spPr>
          <a:xfrm>
            <a:off x="4500562" y="1714488"/>
            <a:ext cx="3959225" cy="3409950"/>
          </a:xfrm>
          <a:noFill/>
          <a:ln/>
        </p:spPr>
      </p:pic>
      <p:graphicFrame>
        <p:nvGraphicFramePr>
          <p:cNvPr id="261139" name="Object 19"/>
          <p:cNvGraphicFramePr>
            <a:graphicFrameLocks noGrp="1" noChangeAspect="1"/>
          </p:cNvGraphicFramePr>
          <p:nvPr>
            <p:ph sz="quarter" idx="3"/>
          </p:nvPr>
        </p:nvGraphicFramePr>
        <p:xfrm>
          <a:off x="899592" y="4077072"/>
          <a:ext cx="5899150" cy="2287588"/>
        </p:xfrm>
        <a:graphic>
          <a:graphicData uri="http://schemas.openxmlformats.org/presentationml/2006/ole">
            <mc:AlternateContent xmlns:mc="http://schemas.openxmlformats.org/markup-compatibility/2006">
              <mc:Choice xmlns:v="urn:schemas-microsoft-com:vml" Requires="v">
                <p:oleObj name="Equation" r:id="rId3" imgW="2489040" imgH="965160" progId="Equation.3">
                  <p:embed/>
                </p:oleObj>
              </mc:Choice>
              <mc:Fallback>
                <p:oleObj name="Equation" r:id="rId3" imgW="2489040" imgH="965160" progId="Equation.3">
                  <p:embed/>
                  <p:pic>
                    <p:nvPicPr>
                      <p:cNvPr id="261139"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4077072"/>
                        <a:ext cx="5899150" cy="228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Slide Number Placeholder 6"/>
          <p:cNvSpPr>
            <a:spLocks noGrp="1"/>
          </p:cNvSpPr>
          <p:nvPr>
            <p:ph type="sldNum" sz="quarter" idx="11"/>
          </p:nvPr>
        </p:nvSpPr>
        <p:spPr/>
        <p:txBody>
          <a:bodyPr/>
          <a:lstStyle/>
          <a:p>
            <a:fld id="{C3F14503-09CB-4834-88EF-8C161816F91B}" type="slidenum">
              <a:rPr lang="tr-TR"/>
              <a:pPr/>
              <a:t>105</a:t>
            </a:fld>
            <a:endParaRPr lang="tr-T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normAutofit/>
          </a:bodyPr>
          <a:lstStyle/>
          <a:p>
            <a:fld id="{1EA7215C-1825-4A04-9517-39CDBFF1462B}" type="slidenum">
              <a:rPr lang="tr-TR"/>
              <a:pPr/>
              <a:t>106</a:t>
            </a:fld>
            <a:endParaRPr lang="tr-TR"/>
          </a:p>
        </p:txBody>
      </p:sp>
      <p:sp>
        <p:nvSpPr>
          <p:cNvPr id="275482" name="Rectangle 26"/>
          <p:cNvSpPr>
            <a:spLocks noGrp="1" noChangeArrowheads="1"/>
          </p:cNvSpPr>
          <p:nvPr>
            <p:ph type="body" idx="4294967295"/>
          </p:nvPr>
        </p:nvSpPr>
        <p:spPr>
          <a:xfrm>
            <a:off x="0" y="571500"/>
            <a:ext cx="8229600" cy="5391150"/>
          </a:xfrm>
        </p:spPr>
        <p:txBody>
          <a:bodyPr/>
          <a:lstStyle/>
          <a:p>
            <a:r>
              <a:rPr lang="tr-TR" dirty="0">
                <a:solidFill>
                  <a:schemeClr val="tx2"/>
                </a:solidFill>
                <a:latin typeface="+mj-lt"/>
              </a:rPr>
              <a:t>Between-class scatter:</a:t>
            </a:r>
          </a:p>
          <a:p>
            <a:endParaRPr lang="tr-TR" dirty="0">
              <a:solidFill>
                <a:schemeClr val="tx2"/>
              </a:solidFill>
              <a:latin typeface="+mj-lt"/>
            </a:endParaRPr>
          </a:p>
          <a:p>
            <a:endParaRPr lang="tr-TR" dirty="0">
              <a:solidFill>
                <a:schemeClr val="tx2"/>
              </a:solidFill>
              <a:latin typeface="+mj-lt"/>
            </a:endParaRPr>
          </a:p>
          <a:p>
            <a:endParaRPr lang="tr-TR" dirty="0">
              <a:solidFill>
                <a:schemeClr val="tx2"/>
              </a:solidFill>
              <a:latin typeface="+mj-lt"/>
            </a:endParaRPr>
          </a:p>
          <a:p>
            <a:endParaRPr lang="tr-TR" dirty="0">
              <a:solidFill>
                <a:schemeClr val="tx2"/>
              </a:solidFill>
              <a:latin typeface="+mj-lt"/>
            </a:endParaRPr>
          </a:p>
          <a:p>
            <a:r>
              <a:rPr lang="tr-TR" dirty="0">
                <a:solidFill>
                  <a:schemeClr val="tx2"/>
                </a:solidFill>
                <a:latin typeface="+mj-lt"/>
              </a:rPr>
              <a:t>Within-class scatter:</a:t>
            </a:r>
          </a:p>
        </p:txBody>
      </p:sp>
      <p:graphicFrame>
        <p:nvGraphicFramePr>
          <p:cNvPr id="275475" name="Object 19"/>
          <p:cNvGraphicFramePr>
            <a:graphicFrameLocks noGrp="1" noChangeAspect="1"/>
          </p:cNvGraphicFramePr>
          <p:nvPr>
            <p:ph sz="half" idx="4294967295"/>
          </p:nvPr>
        </p:nvGraphicFramePr>
        <p:xfrm>
          <a:off x="971600" y="3645024"/>
          <a:ext cx="6723063" cy="2500312"/>
        </p:xfrm>
        <a:graphic>
          <a:graphicData uri="http://schemas.openxmlformats.org/presentationml/2006/ole">
            <mc:AlternateContent xmlns:mc="http://schemas.openxmlformats.org/markup-compatibility/2006">
              <mc:Choice xmlns:v="urn:schemas-microsoft-com:vml" Requires="v">
                <p:oleObj name="Equation" r:id="rId2" imgW="3073320" imgH="1143000" progId="Equation.3">
                  <p:embed/>
                </p:oleObj>
              </mc:Choice>
              <mc:Fallback>
                <p:oleObj name="Equation" r:id="rId2" imgW="3073320" imgH="1143000" progId="Equation.3">
                  <p:embed/>
                  <p:pic>
                    <p:nvPicPr>
                      <p:cNvPr id="275475" name="Object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645024"/>
                        <a:ext cx="6723063" cy="2500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5473" name="Object 17"/>
          <p:cNvGraphicFramePr>
            <a:graphicFrameLocks noGrp="1" noChangeAspect="1"/>
          </p:cNvGraphicFramePr>
          <p:nvPr>
            <p:ph sz="quarter" idx="4294967295"/>
          </p:nvPr>
        </p:nvGraphicFramePr>
        <p:xfrm>
          <a:off x="755576" y="1196752"/>
          <a:ext cx="7016750" cy="1646238"/>
        </p:xfrm>
        <a:graphic>
          <a:graphicData uri="http://schemas.openxmlformats.org/presentationml/2006/ole">
            <mc:AlternateContent xmlns:mc="http://schemas.openxmlformats.org/markup-compatibility/2006">
              <mc:Choice xmlns:v="urn:schemas-microsoft-com:vml" Requires="v">
                <p:oleObj name="Equation" r:id="rId4" imgW="3301920" imgH="774360" progId="Equation.3">
                  <p:embed/>
                </p:oleObj>
              </mc:Choice>
              <mc:Fallback>
                <p:oleObj name="Equation" r:id="rId4" imgW="3301920" imgH="774360" progId="Equation.3">
                  <p:embed/>
                  <p:pic>
                    <p:nvPicPr>
                      <p:cNvPr id="275473"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1196752"/>
                        <a:ext cx="7016750" cy="1646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4" name="Rectangle 24"/>
          <p:cNvSpPr>
            <a:spLocks noGrp="1" noChangeArrowheads="1"/>
          </p:cNvSpPr>
          <p:nvPr>
            <p:ph type="title"/>
          </p:nvPr>
        </p:nvSpPr>
        <p:spPr/>
        <p:txBody>
          <a:bodyPr/>
          <a:lstStyle/>
          <a:p>
            <a:r>
              <a:rPr lang="tr-TR" dirty="0"/>
              <a:t>Fisher’s Linear Discriminant</a:t>
            </a:r>
          </a:p>
        </p:txBody>
      </p:sp>
      <p:sp>
        <p:nvSpPr>
          <p:cNvPr id="8" name="Slide Number Placeholder 4"/>
          <p:cNvSpPr>
            <a:spLocks noGrp="1"/>
          </p:cNvSpPr>
          <p:nvPr>
            <p:ph type="sldNum" sz="quarter" idx="12"/>
          </p:nvPr>
        </p:nvSpPr>
        <p:spPr/>
        <p:txBody>
          <a:bodyPr>
            <a:normAutofit fontScale="85000" lnSpcReduction="20000"/>
          </a:bodyPr>
          <a:lstStyle/>
          <a:p>
            <a:fld id="{4F081CD2-8BBE-431A-803A-51D74656ABD0}" type="slidenum">
              <a:rPr lang="tr-TR"/>
              <a:pPr/>
              <a:t>107</a:t>
            </a:fld>
            <a:endParaRPr lang="tr-TR"/>
          </a:p>
        </p:txBody>
      </p:sp>
      <p:graphicFrame>
        <p:nvGraphicFramePr>
          <p:cNvPr id="276507" name="Object 27"/>
          <p:cNvGraphicFramePr>
            <a:graphicFrameLocks noGrp="1" noChangeAspect="1"/>
          </p:cNvGraphicFramePr>
          <p:nvPr>
            <p:ph sz="quarter" idx="1"/>
          </p:nvPr>
        </p:nvGraphicFramePr>
        <p:xfrm>
          <a:off x="2771775" y="3522663"/>
          <a:ext cx="3097213" cy="574675"/>
        </p:xfrm>
        <a:graphic>
          <a:graphicData uri="http://schemas.openxmlformats.org/presentationml/2006/ole">
            <mc:AlternateContent xmlns:mc="http://schemas.openxmlformats.org/markup-compatibility/2006">
              <mc:Choice xmlns:v="urn:schemas-microsoft-com:vml" Requires="v">
                <p:oleObj name="Equation" r:id="rId2" imgW="1231560" imgH="228600" progId="Equation.3">
                  <p:embed/>
                </p:oleObj>
              </mc:Choice>
              <mc:Fallback>
                <p:oleObj name="Equation" r:id="rId2" imgW="1231560" imgH="228600" progId="Equation.3">
                  <p:embed/>
                  <p:pic>
                    <p:nvPicPr>
                      <p:cNvPr id="276507" name="Object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3522663"/>
                        <a:ext cx="3097213"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490" name="Rectangle 10"/>
          <p:cNvSpPr>
            <a:spLocks noGrp="1" noChangeArrowheads="1"/>
          </p:cNvSpPr>
          <p:nvPr>
            <p:ph type="body" idx="4294967295"/>
          </p:nvPr>
        </p:nvSpPr>
        <p:spPr>
          <a:xfrm>
            <a:off x="611560" y="1700808"/>
            <a:ext cx="8229600" cy="3886200"/>
          </a:xfrm>
        </p:spPr>
        <p:txBody>
          <a:bodyPr/>
          <a:lstStyle/>
          <a:p>
            <a:r>
              <a:rPr lang="tr-TR" dirty="0">
                <a:solidFill>
                  <a:schemeClr val="tx2"/>
                </a:solidFill>
                <a:latin typeface="+mj-lt"/>
              </a:rPr>
              <a:t>Find </a:t>
            </a:r>
            <a:r>
              <a:rPr lang="tr-TR" b="1" i="1" dirty="0">
                <a:solidFill>
                  <a:schemeClr val="tx2"/>
                </a:solidFill>
                <a:latin typeface="+mj-lt"/>
              </a:rPr>
              <a:t>w</a:t>
            </a:r>
            <a:r>
              <a:rPr lang="tr-TR" dirty="0">
                <a:solidFill>
                  <a:schemeClr val="tx2"/>
                </a:solidFill>
                <a:latin typeface="+mj-lt"/>
              </a:rPr>
              <a:t> that max</a:t>
            </a:r>
          </a:p>
          <a:p>
            <a:endParaRPr lang="tr-TR" dirty="0">
              <a:solidFill>
                <a:schemeClr val="tx2"/>
              </a:solidFill>
              <a:latin typeface="+mj-lt"/>
            </a:endParaRPr>
          </a:p>
          <a:p>
            <a:endParaRPr lang="tr-TR" dirty="0">
              <a:solidFill>
                <a:schemeClr val="tx2"/>
              </a:solidFill>
              <a:latin typeface="+mj-lt"/>
            </a:endParaRPr>
          </a:p>
          <a:p>
            <a:r>
              <a:rPr lang="tr-TR" dirty="0">
                <a:solidFill>
                  <a:schemeClr val="tx2"/>
                </a:solidFill>
                <a:latin typeface="+mj-lt"/>
              </a:rPr>
              <a:t>LDA soln:</a:t>
            </a:r>
          </a:p>
          <a:p>
            <a:endParaRPr lang="tr-TR" dirty="0">
              <a:solidFill>
                <a:schemeClr val="tx2"/>
              </a:solidFill>
              <a:latin typeface="+mj-lt"/>
            </a:endParaRPr>
          </a:p>
          <a:p>
            <a:r>
              <a:rPr lang="tr-TR" dirty="0">
                <a:solidFill>
                  <a:schemeClr val="tx2"/>
                </a:solidFill>
                <a:latin typeface="+mj-lt"/>
              </a:rPr>
              <a:t>Parametric soln:</a:t>
            </a:r>
          </a:p>
          <a:p>
            <a:endParaRPr lang="tr-TR" dirty="0">
              <a:solidFill>
                <a:schemeClr val="tx2"/>
              </a:solidFill>
              <a:latin typeface="+mj-lt"/>
            </a:endParaRPr>
          </a:p>
        </p:txBody>
      </p:sp>
      <p:graphicFrame>
        <p:nvGraphicFramePr>
          <p:cNvPr id="276505" name="Object 25"/>
          <p:cNvGraphicFramePr>
            <a:graphicFrameLocks noGrp="1" noChangeAspect="1"/>
          </p:cNvGraphicFramePr>
          <p:nvPr>
            <p:ph sz="half" idx="4294967295"/>
          </p:nvPr>
        </p:nvGraphicFramePr>
        <p:xfrm>
          <a:off x="2555776" y="2132856"/>
          <a:ext cx="4376738" cy="1128712"/>
        </p:xfrm>
        <a:graphic>
          <a:graphicData uri="http://schemas.openxmlformats.org/presentationml/2006/ole">
            <mc:AlternateContent xmlns:mc="http://schemas.openxmlformats.org/markup-compatibility/2006">
              <mc:Choice xmlns:v="urn:schemas-microsoft-com:vml" Requires="v">
                <p:oleObj name="Equation" r:id="rId4" imgW="2019240" imgH="520560" progId="Equation.3">
                  <p:embed/>
                </p:oleObj>
              </mc:Choice>
              <mc:Fallback>
                <p:oleObj name="Equation" r:id="rId4" imgW="2019240" imgH="520560" progId="Equation.3">
                  <p:embed/>
                  <p:pic>
                    <p:nvPicPr>
                      <p:cNvPr id="276505"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76" y="2132856"/>
                        <a:ext cx="4376738" cy="1128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09" name="Object 29"/>
          <p:cNvGraphicFramePr>
            <a:graphicFrameLocks noGrp="1" noChangeAspect="1"/>
          </p:cNvGraphicFramePr>
          <p:nvPr>
            <p:ph sz="quarter" idx="4294967295"/>
          </p:nvPr>
        </p:nvGraphicFramePr>
        <p:xfrm>
          <a:off x="2627784" y="4941168"/>
          <a:ext cx="4724400" cy="1181100"/>
        </p:xfrm>
        <a:graphic>
          <a:graphicData uri="http://schemas.openxmlformats.org/presentationml/2006/ole">
            <mc:AlternateContent xmlns:mc="http://schemas.openxmlformats.org/markup-compatibility/2006">
              <mc:Choice xmlns:v="urn:schemas-microsoft-com:vml" Requires="v">
                <p:oleObj name="Equation" r:id="rId6" imgW="1828800" imgH="457200" progId="Equation.3">
                  <p:embed/>
                </p:oleObj>
              </mc:Choice>
              <mc:Fallback>
                <p:oleObj name="Equation" r:id="rId6" imgW="1828800" imgH="457200" progId="Equation.3">
                  <p:embed/>
                  <p:pic>
                    <p:nvPicPr>
                      <p:cNvPr id="276509"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7784" y="4941168"/>
                        <a:ext cx="4724400" cy="1181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6" name="Rectangle 8"/>
          <p:cNvSpPr>
            <a:spLocks noGrp="1" noChangeArrowheads="1"/>
          </p:cNvSpPr>
          <p:nvPr>
            <p:ph type="body" idx="4294967295"/>
          </p:nvPr>
        </p:nvSpPr>
        <p:spPr>
          <a:xfrm>
            <a:off x="611560" y="1700808"/>
            <a:ext cx="8229600" cy="3886200"/>
          </a:xfrm>
        </p:spPr>
        <p:txBody>
          <a:bodyPr/>
          <a:lstStyle/>
          <a:p>
            <a:r>
              <a:rPr lang="tr-TR" dirty="0">
                <a:solidFill>
                  <a:schemeClr val="tx2"/>
                </a:solidFill>
                <a:latin typeface="+mj-lt"/>
              </a:rPr>
              <a:t>Within-class scatter: </a:t>
            </a:r>
          </a:p>
          <a:p>
            <a:endParaRPr lang="tr-TR" dirty="0">
              <a:solidFill>
                <a:schemeClr val="tx2"/>
              </a:solidFill>
              <a:latin typeface="+mj-lt"/>
            </a:endParaRPr>
          </a:p>
          <a:p>
            <a:endParaRPr lang="tr-TR" dirty="0">
              <a:solidFill>
                <a:schemeClr val="tx2"/>
              </a:solidFill>
              <a:latin typeface="+mj-lt"/>
            </a:endParaRPr>
          </a:p>
          <a:p>
            <a:r>
              <a:rPr lang="tr-TR" dirty="0">
                <a:solidFill>
                  <a:schemeClr val="tx2"/>
                </a:solidFill>
                <a:latin typeface="+mj-lt"/>
              </a:rPr>
              <a:t>Between-class scatter:</a:t>
            </a:r>
          </a:p>
          <a:p>
            <a:endParaRPr lang="tr-TR" dirty="0">
              <a:solidFill>
                <a:schemeClr val="tx2"/>
              </a:solidFill>
              <a:latin typeface="+mj-lt"/>
            </a:endParaRPr>
          </a:p>
          <a:p>
            <a:endParaRPr lang="tr-TR" dirty="0">
              <a:solidFill>
                <a:schemeClr val="tx2"/>
              </a:solidFill>
              <a:latin typeface="+mj-lt"/>
            </a:endParaRPr>
          </a:p>
          <a:p>
            <a:r>
              <a:rPr lang="tr-TR" dirty="0">
                <a:solidFill>
                  <a:schemeClr val="tx2"/>
                </a:solidFill>
                <a:latin typeface="+mj-lt"/>
              </a:rPr>
              <a:t>Find </a:t>
            </a:r>
            <a:r>
              <a:rPr lang="tr-TR" b="1" dirty="0">
                <a:solidFill>
                  <a:schemeClr val="tx2"/>
                </a:solidFill>
                <a:latin typeface="+mj-lt"/>
              </a:rPr>
              <a:t>W</a:t>
            </a:r>
            <a:r>
              <a:rPr lang="tr-TR" dirty="0">
                <a:solidFill>
                  <a:schemeClr val="tx2"/>
                </a:solidFill>
                <a:latin typeface="+mj-lt"/>
              </a:rPr>
              <a:t> that max</a:t>
            </a:r>
          </a:p>
        </p:txBody>
      </p:sp>
      <p:sp>
        <p:nvSpPr>
          <p:cNvPr id="309252" name="Rectangle 4"/>
          <p:cNvSpPr>
            <a:spLocks noGrp="1" noChangeArrowheads="1"/>
          </p:cNvSpPr>
          <p:nvPr>
            <p:ph type="title"/>
          </p:nvPr>
        </p:nvSpPr>
        <p:spPr/>
        <p:txBody>
          <a:bodyPr/>
          <a:lstStyle/>
          <a:p>
            <a:r>
              <a:rPr lang="tr-TR"/>
              <a:t>K&gt;2 Classes</a:t>
            </a:r>
          </a:p>
        </p:txBody>
      </p:sp>
      <p:sp>
        <p:nvSpPr>
          <p:cNvPr id="9" name="Slide Number Placeholder 4"/>
          <p:cNvSpPr>
            <a:spLocks noGrp="1"/>
          </p:cNvSpPr>
          <p:nvPr>
            <p:ph type="sldNum" sz="quarter" idx="12"/>
          </p:nvPr>
        </p:nvSpPr>
        <p:spPr/>
        <p:txBody>
          <a:bodyPr>
            <a:normAutofit fontScale="85000" lnSpcReduction="20000"/>
          </a:bodyPr>
          <a:lstStyle/>
          <a:p>
            <a:fld id="{24B49460-A53D-42DC-BB7E-D34AEE6D7AE1}" type="slidenum">
              <a:rPr lang="tr-TR"/>
              <a:pPr/>
              <a:t>108</a:t>
            </a:fld>
            <a:endParaRPr lang="tr-TR"/>
          </a:p>
        </p:txBody>
      </p:sp>
      <p:graphicFrame>
        <p:nvGraphicFramePr>
          <p:cNvPr id="309263" name="Object 15"/>
          <p:cNvGraphicFramePr>
            <a:graphicFrameLocks noGrp="1" noChangeAspect="1"/>
          </p:cNvGraphicFramePr>
          <p:nvPr>
            <p:ph sz="quarter" idx="1"/>
          </p:nvPr>
        </p:nvGraphicFramePr>
        <p:xfrm>
          <a:off x="1547664" y="2204864"/>
          <a:ext cx="5970588" cy="1004888"/>
        </p:xfrm>
        <a:graphic>
          <a:graphicData uri="http://schemas.openxmlformats.org/presentationml/2006/ole">
            <mc:AlternateContent xmlns:mc="http://schemas.openxmlformats.org/markup-compatibility/2006">
              <mc:Choice xmlns:v="urn:schemas-microsoft-com:vml" Requires="v">
                <p:oleObj name="Equation" r:id="rId2" imgW="2565360" imgH="431640" progId="Equation.3">
                  <p:embed/>
                </p:oleObj>
              </mc:Choice>
              <mc:Fallback>
                <p:oleObj name="Equation" r:id="rId2" imgW="2565360" imgH="431640" progId="Equation.3">
                  <p:embed/>
                  <p:pic>
                    <p:nvPicPr>
                      <p:cNvPr id="309263"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2204864"/>
                        <a:ext cx="5970588" cy="1004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265" name="Object 17"/>
          <p:cNvGraphicFramePr>
            <a:graphicFrameLocks noGrp="1" noChangeAspect="1"/>
          </p:cNvGraphicFramePr>
          <p:nvPr>
            <p:ph sz="quarter" idx="4294967295"/>
          </p:nvPr>
        </p:nvGraphicFramePr>
        <p:xfrm>
          <a:off x="1547664" y="3789040"/>
          <a:ext cx="6254750" cy="993775"/>
        </p:xfrm>
        <a:graphic>
          <a:graphicData uri="http://schemas.openxmlformats.org/presentationml/2006/ole">
            <mc:AlternateContent xmlns:mc="http://schemas.openxmlformats.org/markup-compatibility/2006">
              <mc:Choice xmlns:v="urn:schemas-microsoft-com:vml" Requires="v">
                <p:oleObj name="Equation" r:id="rId4" imgW="2717640" imgH="431640" progId="Equation.3">
                  <p:embed/>
                </p:oleObj>
              </mc:Choice>
              <mc:Fallback>
                <p:oleObj name="Equation" r:id="rId4" imgW="2717640" imgH="431640" progId="Equation.3">
                  <p:embed/>
                  <p:pic>
                    <p:nvPicPr>
                      <p:cNvPr id="309265"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4" y="3789040"/>
                        <a:ext cx="6254750" cy="993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267" name="Object 19"/>
          <p:cNvGraphicFramePr>
            <a:graphicFrameLocks noChangeAspect="1"/>
          </p:cNvGraphicFramePr>
          <p:nvPr/>
        </p:nvGraphicFramePr>
        <p:xfrm>
          <a:off x="3563888" y="4869160"/>
          <a:ext cx="2154238" cy="1039812"/>
        </p:xfrm>
        <a:graphic>
          <a:graphicData uri="http://schemas.openxmlformats.org/presentationml/2006/ole">
            <mc:AlternateContent xmlns:mc="http://schemas.openxmlformats.org/markup-compatibility/2006">
              <mc:Choice xmlns:v="urn:schemas-microsoft-com:vml" Requires="v">
                <p:oleObj name="Equation" r:id="rId6" imgW="1104840" imgH="533160" progId="Equation.3">
                  <p:embed/>
                </p:oleObj>
              </mc:Choice>
              <mc:Fallback>
                <p:oleObj name="Equation" r:id="rId6" imgW="1104840" imgH="533160" progId="Equation.3">
                  <p:embed/>
                  <p:pic>
                    <p:nvPicPr>
                      <p:cNvPr id="309267"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3888" y="4869160"/>
                        <a:ext cx="2154238" cy="103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268" name="Text Box 20"/>
          <p:cNvSpPr txBox="1">
            <a:spLocks noChangeArrowheads="1"/>
          </p:cNvSpPr>
          <p:nvPr/>
        </p:nvSpPr>
        <p:spPr bwMode="auto">
          <a:xfrm>
            <a:off x="899592" y="5949280"/>
            <a:ext cx="7178375" cy="461665"/>
          </a:xfrm>
          <a:prstGeom prst="rect">
            <a:avLst/>
          </a:prstGeom>
          <a:noFill/>
          <a:ln w="9525">
            <a:noFill/>
            <a:miter lim="800000"/>
            <a:headEnd/>
            <a:tailEnd/>
          </a:ln>
          <a:effectLst/>
        </p:spPr>
        <p:txBody>
          <a:bodyPr wrap="none">
            <a:spAutoFit/>
          </a:bodyPr>
          <a:lstStyle/>
          <a:p>
            <a:r>
              <a:rPr lang="tr-TR" sz="2400" dirty="0">
                <a:solidFill>
                  <a:schemeClr val="tx2"/>
                </a:solidFill>
                <a:latin typeface="+mj-lt"/>
              </a:rPr>
              <a:t>The largest eigenvectors of </a:t>
            </a:r>
            <a:r>
              <a:rPr lang="tr-TR" sz="2400" b="1" dirty="0">
                <a:solidFill>
                  <a:schemeClr val="tx2"/>
                </a:solidFill>
                <a:latin typeface="+mj-lt"/>
              </a:rPr>
              <a:t>S</a:t>
            </a:r>
            <a:r>
              <a:rPr lang="tr-TR" sz="2400" i="1" baseline="-25000" dirty="0">
                <a:solidFill>
                  <a:schemeClr val="tx2"/>
                </a:solidFill>
                <a:latin typeface="+mj-lt"/>
              </a:rPr>
              <a:t>W</a:t>
            </a:r>
            <a:r>
              <a:rPr lang="tr-TR" sz="2400" baseline="30000" dirty="0">
                <a:solidFill>
                  <a:schemeClr val="tx2"/>
                </a:solidFill>
                <a:latin typeface="+mj-lt"/>
              </a:rPr>
              <a:t>-1</a:t>
            </a:r>
            <a:r>
              <a:rPr lang="tr-TR" sz="2400" b="1" dirty="0">
                <a:solidFill>
                  <a:schemeClr val="tx2"/>
                </a:solidFill>
                <a:latin typeface="+mj-lt"/>
              </a:rPr>
              <a:t>S</a:t>
            </a:r>
            <a:r>
              <a:rPr lang="tr-TR" sz="2400" i="1" baseline="-25000" dirty="0">
                <a:solidFill>
                  <a:schemeClr val="tx2"/>
                </a:solidFill>
                <a:latin typeface="+mj-lt"/>
              </a:rPr>
              <a:t>B;</a:t>
            </a:r>
            <a:r>
              <a:rPr lang="tr-TR" sz="2400" i="1" dirty="0">
                <a:solidFill>
                  <a:schemeClr val="tx2"/>
                </a:solidFill>
                <a:latin typeface="+mj-lt"/>
              </a:rPr>
              <a:t> </a:t>
            </a:r>
            <a:r>
              <a:rPr lang="tr-TR" sz="2400" dirty="0">
                <a:solidFill>
                  <a:schemeClr val="tx2"/>
                </a:solidFill>
                <a:latin typeface="+mj-lt"/>
              </a:rPr>
              <a:t>maximum rank of </a:t>
            </a:r>
            <a:r>
              <a:rPr lang="tr-TR" sz="2400" i="1" dirty="0">
                <a:solidFill>
                  <a:schemeClr val="tx2"/>
                </a:solidFill>
                <a:latin typeface="+mj-lt"/>
              </a:rPr>
              <a:t>K</a:t>
            </a:r>
            <a:r>
              <a:rPr lang="tr-TR" sz="2400" dirty="0">
                <a:solidFill>
                  <a:schemeClr val="tx2"/>
                </a:solidFill>
                <a:latin typeface="+mj-lt"/>
              </a:rPr>
              <a:t>-1</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88A45-F242-0F06-5946-F9569DE54812}"/>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6AA793C5-CE0E-52CE-72FE-42EB679E304F}"/>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109</a:t>
            </a:fld>
            <a:endParaRPr lang="tr-TR"/>
          </a:p>
        </p:txBody>
      </p:sp>
      <p:pic>
        <p:nvPicPr>
          <p:cNvPr id="6" name="Content Placeholder 5">
            <a:extLst>
              <a:ext uri="{FF2B5EF4-FFF2-40B4-BE49-F238E27FC236}">
                <a16:creationId xmlns:a16="http://schemas.microsoft.com/office/drawing/2014/main" id="{8426689F-977A-C1A0-ACA4-5B91D37BC1B0}"/>
              </a:ext>
            </a:extLst>
          </p:cNvPr>
          <p:cNvPicPr>
            <a:picLocks noGrp="1" noChangeAspect="1"/>
          </p:cNvPicPr>
          <p:nvPr>
            <p:ph sz="quarter" idx="1"/>
          </p:nvPr>
        </p:nvPicPr>
        <p:blipFill>
          <a:blip r:embed="rId2"/>
          <a:stretch>
            <a:fillRect/>
          </a:stretch>
        </p:blipFill>
        <p:spPr>
          <a:xfrm>
            <a:off x="693208" y="1600200"/>
            <a:ext cx="7992533" cy="4495800"/>
          </a:xfrm>
        </p:spPr>
      </p:pic>
    </p:spTree>
    <p:extLst>
      <p:ext uri="{BB962C8B-B14F-4D97-AF65-F5344CB8AC3E}">
        <p14:creationId xmlns:p14="http://schemas.microsoft.com/office/powerpoint/2010/main" val="2854534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78BEDA0-A7EB-4D32-BEA9-BCCFC5F45C3C}" type="slidenum">
              <a:rPr lang="tr-TR" smtClean="0"/>
              <a:pPr/>
              <a:t>11</a:t>
            </a:fld>
            <a:endParaRPr lang="tr-TR"/>
          </a:p>
        </p:txBody>
      </p:sp>
      <p:pic>
        <p:nvPicPr>
          <p:cNvPr id="420866" name="Picture 2"/>
          <p:cNvPicPr>
            <a:picLocks noChangeAspect="1" noChangeArrowheads="1"/>
          </p:cNvPicPr>
          <p:nvPr/>
        </p:nvPicPr>
        <p:blipFill>
          <a:blip r:embed="rId2" cstate="print"/>
          <a:srcRect/>
          <a:stretch>
            <a:fillRect/>
          </a:stretch>
        </p:blipFill>
        <p:spPr bwMode="auto">
          <a:xfrm>
            <a:off x="755576" y="1196752"/>
            <a:ext cx="7022868" cy="5231482"/>
          </a:xfrm>
          <a:prstGeom prst="rect">
            <a:avLst/>
          </a:prstGeom>
          <a:noFill/>
          <a:ln w="9525">
            <a:noFill/>
            <a:miter lim="800000"/>
            <a:headEnd/>
            <a:tailEnd/>
          </a:ln>
        </p:spPr>
      </p:pic>
      <p:sp>
        <p:nvSpPr>
          <p:cNvPr id="4" name="TextBox 3"/>
          <p:cNvSpPr txBox="1"/>
          <p:nvPr/>
        </p:nvSpPr>
        <p:spPr>
          <a:xfrm>
            <a:off x="683568" y="476672"/>
            <a:ext cx="4051109" cy="584775"/>
          </a:xfrm>
          <a:prstGeom prst="rect">
            <a:avLst/>
          </a:prstGeom>
          <a:noFill/>
        </p:spPr>
        <p:txBody>
          <a:bodyPr wrap="none" rtlCol="0">
            <a:spAutoFit/>
          </a:bodyPr>
          <a:lstStyle/>
          <a:p>
            <a:r>
              <a:rPr lang="tr-TR" dirty="0">
                <a:latin typeface="+mj-lt"/>
              </a:rPr>
              <a:t>Iris data: Single feature</a:t>
            </a:r>
          </a:p>
        </p:txBody>
      </p:sp>
      <p:sp>
        <p:nvSpPr>
          <p:cNvPr id="5" name="TextBox 4"/>
          <p:cNvSpPr txBox="1"/>
          <p:nvPr/>
        </p:nvSpPr>
        <p:spPr>
          <a:xfrm>
            <a:off x="7956376" y="5373216"/>
            <a:ext cx="906017" cy="400110"/>
          </a:xfrm>
          <a:prstGeom prst="rect">
            <a:avLst/>
          </a:prstGeom>
          <a:noFill/>
        </p:spPr>
        <p:txBody>
          <a:bodyPr wrap="none" rtlCol="0">
            <a:spAutoFit/>
          </a:bodyPr>
          <a:lstStyle/>
          <a:p>
            <a:r>
              <a:rPr lang="tr-TR" sz="2000" dirty="0">
                <a:solidFill>
                  <a:srgbClr val="FF0000"/>
                </a:solidFill>
                <a:latin typeface="+mj-lt"/>
              </a:rPr>
              <a:t>Chosen</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DCAE2-62ED-1BD4-7997-3BA8B21D0C53}"/>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38FC9DD5-746A-CEA5-FE68-B42C32FDD910}"/>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110</a:t>
            </a:fld>
            <a:endParaRPr lang="tr-TR"/>
          </a:p>
        </p:txBody>
      </p:sp>
      <p:sp>
        <p:nvSpPr>
          <p:cNvPr id="4" name="Content Placeholder 3">
            <a:extLst>
              <a:ext uri="{FF2B5EF4-FFF2-40B4-BE49-F238E27FC236}">
                <a16:creationId xmlns:a16="http://schemas.microsoft.com/office/drawing/2014/main" id="{35CDBBD0-BD54-5C08-5D12-FE75127C59A6}"/>
              </a:ext>
            </a:extLst>
          </p:cNvPr>
          <p:cNvSpPr>
            <a:spLocks noGrp="1"/>
          </p:cNvSpPr>
          <p:nvPr>
            <p:ph sz="quarter" idx="1"/>
          </p:nvPr>
        </p:nvSpPr>
        <p:spPr/>
        <p:txBody>
          <a:bodyPr/>
          <a:lstStyle/>
          <a:p>
            <a:endParaRPr lang="en-IN"/>
          </a:p>
        </p:txBody>
      </p:sp>
      <p:pic>
        <p:nvPicPr>
          <p:cNvPr id="6" name="Picture 5">
            <a:extLst>
              <a:ext uri="{FF2B5EF4-FFF2-40B4-BE49-F238E27FC236}">
                <a16:creationId xmlns:a16="http://schemas.microsoft.com/office/drawing/2014/main" id="{AF281EEF-D7A5-7B30-5973-99586A9BAD9E}"/>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3709785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905C-4FA4-C958-0B27-04160B69FFA4}"/>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463F0CC8-7AB9-07BA-D00A-69083765BCA5}"/>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111</a:t>
            </a:fld>
            <a:endParaRPr lang="tr-TR"/>
          </a:p>
        </p:txBody>
      </p:sp>
      <p:sp>
        <p:nvSpPr>
          <p:cNvPr id="4" name="Content Placeholder 3">
            <a:extLst>
              <a:ext uri="{FF2B5EF4-FFF2-40B4-BE49-F238E27FC236}">
                <a16:creationId xmlns:a16="http://schemas.microsoft.com/office/drawing/2014/main" id="{8168E1DE-63CC-514F-7E81-496A9F349016}"/>
              </a:ext>
            </a:extLst>
          </p:cNvPr>
          <p:cNvSpPr>
            <a:spLocks noGrp="1"/>
          </p:cNvSpPr>
          <p:nvPr>
            <p:ph sz="quarter" idx="1"/>
          </p:nvPr>
        </p:nvSpPr>
        <p:spPr/>
        <p:txBody>
          <a:bodyPr/>
          <a:lstStyle/>
          <a:p>
            <a:endParaRPr lang="en-IN"/>
          </a:p>
        </p:txBody>
      </p:sp>
      <p:pic>
        <p:nvPicPr>
          <p:cNvPr id="6" name="Picture 5">
            <a:extLst>
              <a:ext uri="{FF2B5EF4-FFF2-40B4-BE49-F238E27FC236}">
                <a16:creationId xmlns:a16="http://schemas.microsoft.com/office/drawing/2014/main" id="{0DF19DE0-BF6E-0843-E0EF-C7CFF0F53405}"/>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666127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7851D-9905-4784-A59B-5EC5BAE35A7A}"/>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A8ABEC0B-CCCB-AFB8-9EA4-3F285192D1B8}"/>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112</a:t>
            </a:fld>
            <a:endParaRPr lang="tr-TR"/>
          </a:p>
        </p:txBody>
      </p:sp>
      <p:sp>
        <p:nvSpPr>
          <p:cNvPr id="4" name="Content Placeholder 3">
            <a:extLst>
              <a:ext uri="{FF2B5EF4-FFF2-40B4-BE49-F238E27FC236}">
                <a16:creationId xmlns:a16="http://schemas.microsoft.com/office/drawing/2014/main" id="{8F313193-6BD7-91FF-09E2-4F8D7A8B418B}"/>
              </a:ext>
            </a:extLst>
          </p:cNvPr>
          <p:cNvSpPr>
            <a:spLocks noGrp="1"/>
          </p:cNvSpPr>
          <p:nvPr>
            <p:ph sz="quarter" idx="1"/>
          </p:nvPr>
        </p:nvSpPr>
        <p:spPr/>
        <p:txBody>
          <a:bodyPr/>
          <a:lstStyle/>
          <a:p>
            <a:endParaRPr lang="en-IN"/>
          </a:p>
        </p:txBody>
      </p:sp>
      <p:pic>
        <p:nvPicPr>
          <p:cNvPr id="6" name="Picture 5">
            <a:extLst>
              <a:ext uri="{FF2B5EF4-FFF2-40B4-BE49-F238E27FC236}">
                <a16:creationId xmlns:a16="http://schemas.microsoft.com/office/drawing/2014/main" id="{8318AC2A-B91F-0F8D-A847-8A728E79376D}"/>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019188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85A5C-646D-DD41-DA9E-ED57C7DDC98B}"/>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583565F4-6C4D-7D84-B626-961C96FE2306}"/>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113</a:t>
            </a:fld>
            <a:endParaRPr lang="tr-TR"/>
          </a:p>
        </p:txBody>
      </p:sp>
      <p:pic>
        <p:nvPicPr>
          <p:cNvPr id="6" name="Content Placeholder 5">
            <a:extLst>
              <a:ext uri="{FF2B5EF4-FFF2-40B4-BE49-F238E27FC236}">
                <a16:creationId xmlns:a16="http://schemas.microsoft.com/office/drawing/2014/main" id="{5B4207A0-3DBF-8FB9-0E4B-5CCFD763A0A9}"/>
              </a:ext>
            </a:extLst>
          </p:cNvPr>
          <p:cNvPicPr>
            <a:picLocks noGrp="1" noChangeAspect="1"/>
          </p:cNvPicPr>
          <p:nvPr>
            <p:ph sz="quarter" idx="1"/>
          </p:nvPr>
        </p:nvPicPr>
        <p:blipFill>
          <a:blip r:embed="rId2"/>
          <a:stretch>
            <a:fillRect/>
          </a:stretch>
        </p:blipFill>
        <p:spPr>
          <a:xfrm>
            <a:off x="693208" y="1600200"/>
            <a:ext cx="7992533" cy="4495800"/>
          </a:xfrm>
        </p:spPr>
      </p:pic>
    </p:spTree>
    <p:extLst>
      <p:ext uri="{BB962C8B-B14F-4D97-AF65-F5344CB8AC3E}">
        <p14:creationId xmlns:p14="http://schemas.microsoft.com/office/powerpoint/2010/main" val="23110818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9635-9B31-F28E-E7EF-3627E3475AF5}"/>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E1B459AB-D40C-EEB4-1AC6-75E5ACF1349E}"/>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114</a:t>
            </a:fld>
            <a:endParaRPr lang="tr-TR"/>
          </a:p>
        </p:txBody>
      </p:sp>
      <p:sp>
        <p:nvSpPr>
          <p:cNvPr id="4" name="Content Placeholder 3">
            <a:extLst>
              <a:ext uri="{FF2B5EF4-FFF2-40B4-BE49-F238E27FC236}">
                <a16:creationId xmlns:a16="http://schemas.microsoft.com/office/drawing/2014/main" id="{C1CDF3FC-1510-70F9-E30F-32DDCE3ADEB4}"/>
              </a:ext>
            </a:extLst>
          </p:cNvPr>
          <p:cNvSpPr>
            <a:spLocks noGrp="1"/>
          </p:cNvSpPr>
          <p:nvPr>
            <p:ph sz="quarter" idx="1"/>
          </p:nvPr>
        </p:nvSpPr>
        <p:spPr/>
        <p:txBody>
          <a:bodyPr/>
          <a:lstStyle/>
          <a:p>
            <a:endParaRPr lang="en-IN"/>
          </a:p>
        </p:txBody>
      </p:sp>
      <p:pic>
        <p:nvPicPr>
          <p:cNvPr id="6" name="Picture 5">
            <a:extLst>
              <a:ext uri="{FF2B5EF4-FFF2-40B4-BE49-F238E27FC236}">
                <a16:creationId xmlns:a16="http://schemas.microsoft.com/office/drawing/2014/main" id="{1060F3CF-4999-44F2-B84F-81D3AC569C74}"/>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1181902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DAF5-BF50-3517-4122-CA141AD0693B}"/>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DB376DF2-B63B-220A-D56C-4A465CC6919D}"/>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115</a:t>
            </a:fld>
            <a:endParaRPr lang="tr-TR"/>
          </a:p>
        </p:txBody>
      </p:sp>
      <p:pic>
        <p:nvPicPr>
          <p:cNvPr id="6" name="Content Placeholder 5">
            <a:extLst>
              <a:ext uri="{FF2B5EF4-FFF2-40B4-BE49-F238E27FC236}">
                <a16:creationId xmlns:a16="http://schemas.microsoft.com/office/drawing/2014/main" id="{1A894FD7-2C80-58A3-96C4-D6CCA48276A4}"/>
              </a:ext>
            </a:extLst>
          </p:cNvPr>
          <p:cNvPicPr>
            <a:picLocks noGrp="1" noChangeAspect="1"/>
          </p:cNvPicPr>
          <p:nvPr>
            <p:ph sz="quarter" idx="1"/>
          </p:nvPr>
        </p:nvPicPr>
        <p:blipFill>
          <a:blip r:embed="rId2"/>
          <a:stretch>
            <a:fillRect/>
          </a:stretch>
        </p:blipFill>
        <p:spPr>
          <a:xfrm>
            <a:off x="693208" y="1600200"/>
            <a:ext cx="7992533" cy="4495800"/>
          </a:xfrm>
        </p:spPr>
      </p:pic>
    </p:spTree>
    <p:extLst>
      <p:ext uri="{BB962C8B-B14F-4D97-AF65-F5344CB8AC3E}">
        <p14:creationId xmlns:p14="http://schemas.microsoft.com/office/powerpoint/2010/main" val="244222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0D67B-E9A8-D65B-CB42-A5EC0A1B4DCA}"/>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3FBE0BD4-46CD-0DA5-3C52-F52B58AEAFCD}"/>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116</a:t>
            </a:fld>
            <a:endParaRPr lang="tr-TR"/>
          </a:p>
        </p:txBody>
      </p:sp>
      <p:sp>
        <p:nvSpPr>
          <p:cNvPr id="8" name="Content Placeholder 7">
            <a:extLst>
              <a:ext uri="{FF2B5EF4-FFF2-40B4-BE49-F238E27FC236}">
                <a16:creationId xmlns:a16="http://schemas.microsoft.com/office/drawing/2014/main" id="{6B742FA4-2EEB-AF07-5C11-336D1301C04B}"/>
              </a:ext>
            </a:extLst>
          </p:cNvPr>
          <p:cNvSpPr>
            <a:spLocks noGrp="1"/>
          </p:cNvSpPr>
          <p:nvPr>
            <p:ph sz="quarter" idx="1"/>
          </p:nvPr>
        </p:nvSpPr>
        <p:spPr/>
        <p:txBody>
          <a:bodyPr/>
          <a:lstStyle/>
          <a:p>
            <a:endParaRPr lang="en-IN"/>
          </a:p>
        </p:txBody>
      </p:sp>
      <p:pic>
        <p:nvPicPr>
          <p:cNvPr id="10" name="Picture 9">
            <a:extLst>
              <a:ext uri="{FF2B5EF4-FFF2-40B4-BE49-F238E27FC236}">
                <a16:creationId xmlns:a16="http://schemas.microsoft.com/office/drawing/2014/main" id="{565CC119-EAC3-D073-CAF7-00AEE63A1C77}"/>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1933163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8BFA-35EB-67EF-11D1-D6AB7AA767F9}"/>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A4EC9C7D-D33A-4233-B645-8EB24C75C6BA}"/>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117</a:t>
            </a:fld>
            <a:endParaRPr lang="tr-TR"/>
          </a:p>
        </p:txBody>
      </p:sp>
      <p:pic>
        <p:nvPicPr>
          <p:cNvPr id="6" name="Content Placeholder 5">
            <a:extLst>
              <a:ext uri="{FF2B5EF4-FFF2-40B4-BE49-F238E27FC236}">
                <a16:creationId xmlns:a16="http://schemas.microsoft.com/office/drawing/2014/main" id="{59153257-25F2-596F-0B24-23D32B36D73C}"/>
              </a:ext>
            </a:extLst>
          </p:cNvPr>
          <p:cNvPicPr>
            <a:picLocks noGrp="1" noChangeAspect="1"/>
          </p:cNvPicPr>
          <p:nvPr>
            <p:ph sz="quarter" idx="1"/>
          </p:nvPr>
        </p:nvPicPr>
        <p:blipFill>
          <a:blip r:embed="rId2"/>
          <a:stretch>
            <a:fillRect/>
          </a:stretch>
        </p:blipFill>
        <p:spPr>
          <a:xfrm>
            <a:off x="693208" y="1600200"/>
            <a:ext cx="7992533" cy="4495800"/>
          </a:xfrm>
        </p:spPr>
      </p:pic>
    </p:spTree>
    <p:extLst>
      <p:ext uri="{BB962C8B-B14F-4D97-AF65-F5344CB8AC3E}">
        <p14:creationId xmlns:p14="http://schemas.microsoft.com/office/powerpoint/2010/main" val="19993291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DF921-EF63-3AEC-68A6-24A889900279}"/>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ED31181D-794C-0311-8DB9-205532C298C8}"/>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118</a:t>
            </a:fld>
            <a:endParaRPr lang="tr-TR"/>
          </a:p>
        </p:txBody>
      </p:sp>
      <p:sp>
        <p:nvSpPr>
          <p:cNvPr id="4" name="Content Placeholder 3">
            <a:extLst>
              <a:ext uri="{FF2B5EF4-FFF2-40B4-BE49-F238E27FC236}">
                <a16:creationId xmlns:a16="http://schemas.microsoft.com/office/drawing/2014/main" id="{DC747E6D-384F-3426-71D5-71A5094A95D1}"/>
              </a:ext>
            </a:extLst>
          </p:cNvPr>
          <p:cNvSpPr>
            <a:spLocks noGrp="1"/>
          </p:cNvSpPr>
          <p:nvPr>
            <p:ph sz="quarter" idx="1"/>
          </p:nvPr>
        </p:nvSpPr>
        <p:spPr/>
        <p:txBody>
          <a:bodyPr/>
          <a:lstStyle/>
          <a:p>
            <a:endParaRPr lang="en-IN"/>
          </a:p>
        </p:txBody>
      </p:sp>
      <p:pic>
        <p:nvPicPr>
          <p:cNvPr id="6" name="Picture 5">
            <a:extLst>
              <a:ext uri="{FF2B5EF4-FFF2-40B4-BE49-F238E27FC236}">
                <a16:creationId xmlns:a16="http://schemas.microsoft.com/office/drawing/2014/main" id="{06AD5FA1-4F28-21ED-58D2-A95BB3BEFC3C}"/>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6726800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0B9C6-8714-7D0E-C90E-6E79312070CF}"/>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721E3140-080E-085F-7CA0-05C2EB3102DB}"/>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119</a:t>
            </a:fld>
            <a:endParaRPr lang="tr-TR"/>
          </a:p>
        </p:txBody>
      </p:sp>
      <p:pic>
        <p:nvPicPr>
          <p:cNvPr id="6" name="Content Placeholder 5">
            <a:extLst>
              <a:ext uri="{FF2B5EF4-FFF2-40B4-BE49-F238E27FC236}">
                <a16:creationId xmlns:a16="http://schemas.microsoft.com/office/drawing/2014/main" id="{3EE74B1A-772E-D3AE-766D-0CE51EB41AB5}"/>
              </a:ext>
            </a:extLst>
          </p:cNvPr>
          <p:cNvPicPr>
            <a:picLocks noGrp="1" noChangeAspect="1"/>
          </p:cNvPicPr>
          <p:nvPr>
            <p:ph sz="quarter" idx="1"/>
          </p:nvPr>
        </p:nvPicPr>
        <p:blipFill>
          <a:blip r:embed="rId2"/>
          <a:stretch>
            <a:fillRect/>
          </a:stretch>
        </p:blipFill>
        <p:spPr>
          <a:xfrm>
            <a:off x="693208" y="1600200"/>
            <a:ext cx="7992533" cy="4495800"/>
          </a:xfrm>
        </p:spPr>
      </p:pic>
    </p:spTree>
    <p:extLst>
      <p:ext uri="{BB962C8B-B14F-4D97-AF65-F5344CB8AC3E}">
        <p14:creationId xmlns:p14="http://schemas.microsoft.com/office/powerpoint/2010/main" val="4070302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78BEDA0-A7EB-4D32-BEA9-BCCFC5F45C3C}" type="slidenum">
              <a:rPr lang="tr-TR" smtClean="0"/>
              <a:pPr/>
              <a:t>12</a:t>
            </a:fld>
            <a:endParaRPr lang="tr-TR"/>
          </a:p>
        </p:txBody>
      </p:sp>
      <p:sp>
        <p:nvSpPr>
          <p:cNvPr id="3" name="TextBox 2"/>
          <p:cNvSpPr txBox="1"/>
          <p:nvPr/>
        </p:nvSpPr>
        <p:spPr>
          <a:xfrm>
            <a:off x="683568" y="476672"/>
            <a:ext cx="6343403" cy="584775"/>
          </a:xfrm>
          <a:prstGeom prst="rect">
            <a:avLst/>
          </a:prstGeom>
          <a:noFill/>
        </p:spPr>
        <p:txBody>
          <a:bodyPr wrap="none" rtlCol="0">
            <a:spAutoFit/>
          </a:bodyPr>
          <a:lstStyle/>
          <a:p>
            <a:r>
              <a:rPr lang="tr-TR" dirty="0">
                <a:latin typeface="+mj-lt"/>
              </a:rPr>
              <a:t>Iris data: Add one more feature to F4</a:t>
            </a:r>
          </a:p>
        </p:txBody>
      </p:sp>
      <p:pic>
        <p:nvPicPr>
          <p:cNvPr id="421890" name="Picture 2"/>
          <p:cNvPicPr>
            <a:picLocks noChangeAspect="1" noChangeArrowheads="1"/>
          </p:cNvPicPr>
          <p:nvPr/>
        </p:nvPicPr>
        <p:blipFill>
          <a:blip r:embed="rId2" cstate="print"/>
          <a:srcRect/>
          <a:stretch>
            <a:fillRect/>
          </a:stretch>
        </p:blipFill>
        <p:spPr bwMode="auto">
          <a:xfrm>
            <a:off x="409575" y="1938338"/>
            <a:ext cx="8324850" cy="2981325"/>
          </a:xfrm>
          <a:prstGeom prst="rect">
            <a:avLst/>
          </a:prstGeom>
          <a:noFill/>
          <a:ln w="9525">
            <a:noFill/>
            <a:miter lim="800000"/>
            <a:headEnd/>
            <a:tailEnd/>
          </a:ln>
        </p:spPr>
      </p:pic>
      <p:sp>
        <p:nvSpPr>
          <p:cNvPr id="5" name="TextBox 4"/>
          <p:cNvSpPr txBox="1"/>
          <p:nvPr/>
        </p:nvSpPr>
        <p:spPr>
          <a:xfrm>
            <a:off x="7164288" y="4941168"/>
            <a:ext cx="906017" cy="400110"/>
          </a:xfrm>
          <a:prstGeom prst="rect">
            <a:avLst/>
          </a:prstGeom>
          <a:noFill/>
        </p:spPr>
        <p:txBody>
          <a:bodyPr wrap="none" rtlCol="0">
            <a:spAutoFit/>
          </a:bodyPr>
          <a:lstStyle/>
          <a:p>
            <a:r>
              <a:rPr lang="tr-TR" sz="2000" dirty="0">
                <a:solidFill>
                  <a:srgbClr val="FF0000"/>
                </a:solidFill>
                <a:latin typeface="+mj-lt"/>
              </a:rPr>
              <a:t>Chosen</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60F9-1307-0E77-3724-D74B33A95018}"/>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727DCEE5-74C6-D573-4EC0-91FB5D3C423A}"/>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120</a:t>
            </a:fld>
            <a:endParaRPr lang="tr-TR"/>
          </a:p>
        </p:txBody>
      </p:sp>
      <p:pic>
        <p:nvPicPr>
          <p:cNvPr id="6" name="Content Placeholder 5">
            <a:extLst>
              <a:ext uri="{FF2B5EF4-FFF2-40B4-BE49-F238E27FC236}">
                <a16:creationId xmlns:a16="http://schemas.microsoft.com/office/drawing/2014/main" id="{5726B253-F9A6-1BCC-D79F-23CB7780447E}"/>
              </a:ext>
            </a:extLst>
          </p:cNvPr>
          <p:cNvPicPr>
            <a:picLocks noGrp="1" noChangeAspect="1"/>
          </p:cNvPicPr>
          <p:nvPr>
            <p:ph sz="quarter" idx="1"/>
          </p:nvPr>
        </p:nvPicPr>
        <p:blipFill>
          <a:blip r:embed="rId2"/>
          <a:stretch>
            <a:fillRect/>
          </a:stretch>
        </p:blipFill>
        <p:spPr>
          <a:xfrm>
            <a:off x="693208" y="1600200"/>
            <a:ext cx="7992533" cy="4495800"/>
          </a:xfrm>
        </p:spPr>
      </p:pic>
    </p:spTree>
    <p:extLst>
      <p:ext uri="{BB962C8B-B14F-4D97-AF65-F5344CB8AC3E}">
        <p14:creationId xmlns:p14="http://schemas.microsoft.com/office/powerpoint/2010/main" val="19066353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A243E-C1EB-8140-9B6F-20AD83EDB904}"/>
              </a:ext>
            </a:extLst>
          </p:cNvPr>
          <p:cNvSpPr>
            <a:spLocks noGrp="1"/>
          </p:cNvSpPr>
          <p:nvPr>
            <p:ph type="title"/>
          </p:nvPr>
        </p:nvSpPr>
        <p:spPr/>
        <p:txBody>
          <a:bodyPr/>
          <a:lstStyle/>
          <a:p>
            <a:r>
              <a:rPr lang="en-IN" dirty="0"/>
              <a:t>=</a:t>
            </a:r>
          </a:p>
        </p:txBody>
      </p:sp>
      <p:sp>
        <p:nvSpPr>
          <p:cNvPr id="3" name="Slide Number Placeholder 2">
            <a:extLst>
              <a:ext uri="{FF2B5EF4-FFF2-40B4-BE49-F238E27FC236}">
                <a16:creationId xmlns:a16="http://schemas.microsoft.com/office/drawing/2014/main" id="{D29510C2-A127-33E7-F1AA-BF70B96EE9B7}"/>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121</a:t>
            </a:fld>
            <a:endParaRPr lang="tr-TR"/>
          </a:p>
        </p:txBody>
      </p:sp>
      <p:pic>
        <p:nvPicPr>
          <p:cNvPr id="6" name="Content Placeholder 5">
            <a:extLst>
              <a:ext uri="{FF2B5EF4-FFF2-40B4-BE49-F238E27FC236}">
                <a16:creationId xmlns:a16="http://schemas.microsoft.com/office/drawing/2014/main" id="{951CFBD4-F1E0-DC36-E866-F626FAA44673}"/>
              </a:ext>
            </a:extLst>
          </p:cNvPr>
          <p:cNvPicPr>
            <a:picLocks noGrp="1" noChangeAspect="1"/>
          </p:cNvPicPr>
          <p:nvPr>
            <p:ph sz="quarter" idx="1"/>
          </p:nvPr>
        </p:nvPicPr>
        <p:blipFill>
          <a:blip r:embed="rId2"/>
          <a:stretch>
            <a:fillRect/>
          </a:stretch>
        </p:blipFill>
        <p:spPr>
          <a:xfrm>
            <a:off x="693208" y="1600200"/>
            <a:ext cx="7992533" cy="4495800"/>
          </a:xfrm>
        </p:spPr>
      </p:pic>
    </p:spTree>
    <p:extLst>
      <p:ext uri="{BB962C8B-B14F-4D97-AF65-F5344CB8AC3E}">
        <p14:creationId xmlns:p14="http://schemas.microsoft.com/office/powerpoint/2010/main" val="24297328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0B48-0208-89DD-069A-2030B0005EE8}"/>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FB9D0AB6-CE15-F36B-CA6C-D6606E0009BF}"/>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122</a:t>
            </a:fld>
            <a:endParaRPr lang="tr-TR"/>
          </a:p>
        </p:txBody>
      </p:sp>
      <p:pic>
        <p:nvPicPr>
          <p:cNvPr id="6" name="Content Placeholder 5">
            <a:extLst>
              <a:ext uri="{FF2B5EF4-FFF2-40B4-BE49-F238E27FC236}">
                <a16:creationId xmlns:a16="http://schemas.microsoft.com/office/drawing/2014/main" id="{FBC7A8DD-DECA-CF7F-E39B-FBB9B666DC0B}"/>
              </a:ext>
            </a:extLst>
          </p:cNvPr>
          <p:cNvPicPr>
            <a:picLocks noGrp="1" noChangeAspect="1"/>
          </p:cNvPicPr>
          <p:nvPr>
            <p:ph sz="quarter" idx="1"/>
          </p:nvPr>
        </p:nvPicPr>
        <p:blipFill>
          <a:blip r:embed="rId2"/>
          <a:stretch>
            <a:fillRect/>
          </a:stretch>
        </p:blipFill>
        <p:spPr>
          <a:xfrm>
            <a:off x="693208" y="1600200"/>
            <a:ext cx="7992533" cy="4495800"/>
          </a:xfrm>
        </p:spPr>
      </p:pic>
    </p:spTree>
    <p:extLst>
      <p:ext uri="{BB962C8B-B14F-4D97-AF65-F5344CB8AC3E}">
        <p14:creationId xmlns:p14="http://schemas.microsoft.com/office/powerpoint/2010/main" val="25967272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ABED-929B-D1BB-2219-9EC0410C1CB8}"/>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A209C21E-DBF4-3055-A685-B379433C7DF1}"/>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123</a:t>
            </a:fld>
            <a:endParaRPr lang="tr-TR"/>
          </a:p>
        </p:txBody>
      </p:sp>
      <p:pic>
        <p:nvPicPr>
          <p:cNvPr id="6" name="Content Placeholder 5">
            <a:extLst>
              <a:ext uri="{FF2B5EF4-FFF2-40B4-BE49-F238E27FC236}">
                <a16:creationId xmlns:a16="http://schemas.microsoft.com/office/drawing/2014/main" id="{ED10C4D6-2B46-00C6-929B-379EC2E2277F}"/>
              </a:ext>
            </a:extLst>
          </p:cNvPr>
          <p:cNvPicPr>
            <a:picLocks noGrp="1" noChangeAspect="1"/>
          </p:cNvPicPr>
          <p:nvPr>
            <p:ph sz="quarter" idx="1"/>
          </p:nvPr>
        </p:nvPicPr>
        <p:blipFill>
          <a:blip r:embed="rId2"/>
          <a:stretch>
            <a:fillRect/>
          </a:stretch>
        </p:blipFill>
        <p:spPr>
          <a:xfrm>
            <a:off x="693208" y="1600200"/>
            <a:ext cx="7992533" cy="4495800"/>
          </a:xfrm>
        </p:spPr>
      </p:pic>
    </p:spTree>
    <p:extLst>
      <p:ext uri="{BB962C8B-B14F-4D97-AF65-F5344CB8AC3E}">
        <p14:creationId xmlns:p14="http://schemas.microsoft.com/office/powerpoint/2010/main" val="7797870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6F7C-67DD-4B6C-9051-AAAF7C5C1706}"/>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0DF75C99-AFCF-0B07-1D10-E0C3E635F308}"/>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124</a:t>
            </a:fld>
            <a:endParaRPr lang="tr-TR"/>
          </a:p>
        </p:txBody>
      </p:sp>
      <p:pic>
        <p:nvPicPr>
          <p:cNvPr id="6" name="Content Placeholder 5">
            <a:extLst>
              <a:ext uri="{FF2B5EF4-FFF2-40B4-BE49-F238E27FC236}">
                <a16:creationId xmlns:a16="http://schemas.microsoft.com/office/drawing/2014/main" id="{2F26B5B9-7DBA-D76A-8A2D-15B4C457FF1F}"/>
              </a:ext>
            </a:extLst>
          </p:cNvPr>
          <p:cNvPicPr>
            <a:picLocks noGrp="1" noChangeAspect="1"/>
          </p:cNvPicPr>
          <p:nvPr>
            <p:ph sz="quarter" idx="1"/>
          </p:nvPr>
        </p:nvPicPr>
        <p:blipFill>
          <a:blip r:embed="rId2"/>
          <a:stretch>
            <a:fillRect/>
          </a:stretch>
        </p:blipFill>
        <p:spPr>
          <a:xfrm>
            <a:off x="693208" y="1600200"/>
            <a:ext cx="7992533" cy="4495800"/>
          </a:xfrm>
        </p:spPr>
      </p:pic>
    </p:spTree>
    <p:extLst>
      <p:ext uri="{BB962C8B-B14F-4D97-AF65-F5344CB8AC3E}">
        <p14:creationId xmlns:p14="http://schemas.microsoft.com/office/powerpoint/2010/main" val="27102920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E76F-E811-A45A-997E-F6766348D33B}"/>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87910C0E-CF8F-7A5F-D048-60E99B45608C}"/>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125</a:t>
            </a:fld>
            <a:endParaRPr lang="tr-TR"/>
          </a:p>
        </p:txBody>
      </p:sp>
      <p:pic>
        <p:nvPicPr>
          <p:cNvPr id="6" name="Content Placeholder 5">
            <a:extLst>
              <a:ext uri="{FF2B5EF4-FFF2-40B4-BE49-F238E27FC236}">
                <a16:creationId xmlns:a16="http://schemas.microsoft.com/office/drawing/2014/main" id="{65AED638-304A-4049-2BEC-CAEF4B67F51E}"/>
              </a:ext>
            </a:extLst>
          </p:cNvPr>
          <p:cNvPicPr>
            <a:picLocks noGrp="1" noChangeAspect="1"/>
          </p:cNvPicPr>
          <p:nvPr>
            <p:ph sz="quarter" idx="1"/>
          </p:nvPr>
        </p:nvPicPr>
        <p:blipFill>
          <a:blip r:embed="rId2"/>
          <a:stretch>
            <a:fillRect/>
          </a:stretch>
        </p:blipFill>
        <p:spPr>
          <a:xfrm>
            <a:off x="693208" y="1600200"/>
            <a:ext cx="7992533" cy="4495800"/>
          </a:xfrm>
        </p:spPr>
      </p:pic>
    </p:spTree>
    <p:extLst>
      <p:ext uri="{BB962C8B-B14F-4D97-AF65-F5344CB8AC3E}">
        <p14:creationId xmlns:p14="http://schemas.microsoft.com/office/powerpoint/2010/main" val="36160993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F71E0-7E0B-E703-E973-EE9DF502D011}"/>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5B046198-EC08-6987-9CB0-4BF0778F54DE}"/>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126</a:t>
            </a:fld>
            <a:endParaRPr lang="tr-TR"/>
          </a:p>
        </p:txBody>
      </p:sp>
      <p:pic>
        <p:nvPicPr>
          <p:cNvPr id="6" name="Content Placeholder 5">
            <a:extLst>
              <a:ext uri="{FF2B5EF4-FFF2-40B4-BE49-F238E27FC236}">
                <a16:creationId xmlns:a16="http://schemas.microsoft.com/office/drawing/2014/main" id="{2BB50AFE-7597-91C7-54D1-475BC0F1B94B}"/>
              </a:ext>
            </a:extLst>
          </p:cNvPr>
          <p:cNvPicPr>
            <a:picLocks noGrp="1" noChangeAspect="1"/>
          </p:cNvPicPr>
          <p:nvPr>
            <p:ph sz="quarter" idx="1"/>
          </p:nvPr>
        </p:nvPicPr>
        <p:blipFill>
          <a:blip r:embed="rId2"/>
          <a:stretch>
            <a:fillRect/>
          </a:stretch>
        </p:blipFill>
        <p:spPr>
          <a:xfrm>
            <a:off x="693208" y="1600200"/>
            <a:ext cx="7992533" cy="4495800"/>
          </a:xfrm>
        </p:spPr>
      </p:pic>
    </p:spTree>
    <p:extLst>
      <p:ext uri="{BB962C8B-B14F-4D97-AF65-F5344CB8AC3E}">
        <p14:creationId xmlns:p14="http://schemas.microsoft.com/office/powerpoint/2010/main" val="6044110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2A4B-6339-8B89-E66B-B124FFDEC410}"/>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5ADC956B-2F7B-B239-FBE0-1E1AE573993B}"/>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127</a:t>
            </a:fld>
            <a:endParaRPr lang="tr-TR"/>
          </a:p>
        </p:txBody>
      </p:sp>
      <p:pic>
        <p:nvPicPr>
          <p:cNvPr id="6" name="Content Placeholder 5">
            <a:extLst>
              <a:ext uri="{FF2B5EF4-FFF2-40B4-BE49-F238E27FC236}">
                <a16:creationId xmlns:a16="http://schemas.microsoft.com/office/drawing/2014/main" id="{28B86BFD-E696-2591-8C92-17E7B06EAA43}"/>
              </a:ext>
            </a:extLst>
          </p:cNvPr>
          <p:cNvPicPr>
            <a:picLocks noGrp="1" noChangeAspect="1"/>
          </p:cNvPicPr>
          <p:nvPr>
            <p:ph sz="quarter" idx="1"/>
          </p:nvPr>
        </p:nvPicPr>
        <p:blipFill>
          <a:blip r:embed="rId2"/>
          <a:stretch>
            <a:fillRect/>
          </a:stretch>
        </p:blipFill>
        <p:spPr>
          <a:xfrm>
            <a:off x="693208" y="1600200"/>
            <a:ext cx="7992533" cy="4495800"/>
          </a:xfrm>
        </p:spPr>
      </p:pic>
    </p:spTree>
    <p:extLst>
      <p:ext uri="{BB962C8B-B14F-4D97-AF65-F5344CB8AC3E}">
        <p14:creationId xmlns:p14="http://schemas.microsoft.com/office/powerpoint/2010/main" val="8437573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A8CD0-5830-E09C-C770-AD1EC7629B0D}"/>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0D7F073F-5FBC-459E-C7D6-B1782CA70CAC}"/>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128</a:t>
            </a:fld>
            <a:endParaRPr lang="tr-TR"/>
          </a:p>
        </p:txBody>
      </p:sp>
      <p:pic>
        <p:nvPicPr>
          <p:cNvPr id="6" name="Content Placeholder 5">
            <a:extLst>
              <a:ext uri="{FF2B5EF4-FFF2-40B4-BE49-F238E27FC236}">
                <a16:creationId xmlns:a16="http://schemas.microsoft.com/office/drawing/2014/main" id="{D41ACFED-E2A0-477E-2499-AE32972066FB}"/>
              </a:ext>
            </a:extLst>
          </p:cNvPr>
          <p:cNvPicPr>
            <a:picLocks noGrp="1" noChangeAspect="1"/>
          </p:cNvPicPr>
          <p:nvPr>
            <p:ph sz="quarter" idx="1"/>
          </p:nvPr>
        </p:nvPicPr>
        <p:blipFill>
          <a:blip r:embed="rId2"/>
          <a:stretch>
            <a:fillRect/>
          </a:stretch>
        </p:blipFill>
        <p:spPr>
          <a:xfrm>
            <a:off x="693208" y="1600200"/>
            <a:ext cx="7992533" cy="4495800"/>
          </a:xfrm>
        </p:spPr>
      </p:pic>
    </p:spTree>
    <p:extLst>
      <p:ext uri="{BB962C8B-B14F-4D97-AF65-F5344CB8AC3E}">
        <p14:creationId xmlns:p14="http://schemas.microsoft.com/office/powerpoint/2010/main" val="185736582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A876-C5A8-06F3-A28E-F530842B6260}"/>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4CCDACC7-AD08-97A2-FD51-D6C119E3252E}"/>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129</a:t>
            </a:fld>
            <a:endParaRPr lang="tr-TR"/>
          </a:p>
        </p:txBody>
      </p:sp>
      <p:pic>
        <p:nvPicPr>
          <p:cNvPr id="6" name="Content Placeholder 5">
            <a:extLst>
              <a:ext uri="{FF2B5EF4-FFF2-40B4-BE49-F238E27FC236}">
                <a16:creationId xmlns:a16="http://schemas.microsoft.com/office/drawing/2014/main" id="{97ECE1FC-C0E5-73F8-C949-80D511EAF946}"/>
              </a:ext>
            </a:extLst>
          </p:cNvPr>
          <p:cNvPicPr>
            <a:picLocks noGrp="1" noChangeAspect="1"/>
          </p:cNvPicPr>
          <p:nvPr>
            <p:ph sz="quarter" idx="1"/>
          </p:nvPr>
        </p:nvPicPr>
        <p:blipFill>
          <a:blip r:embed="rId2"/>
          <a:stretch>
            <a:fillRect/>
          </a:stretch>
        </p:blipFill>
        <p:spPr>
          <a:xfrm>
            <a:off x="693208" y="1600200"/>
            <a:ext cx="7992533" cy="4495800"/>
          </a:xfrm>
        </p:spPr>
      </p:pic>
    </p:spTree>
    <p:extLst>
      <p:ext uri="{BB962C8B-B14F-4D97-AF65-F5344CB8AC3E}">
        <p14:creationId xmlns:p14="http://schemas.microsoft.com/office/powerpoint/2010/main" val="1707123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29EE61-7A28-ABF3-5382-51FABAFE25F8}"/>
              </a:ext>
            </a:extLst>
          </p:cNvPr>
          <p:cNvSpPr>
            <a:spLocks noGrp="1"/>
          </p:cNvSpPr>
          <p:nvPr>
            <p:ph type="sldNum" sz="quarter" idx="12"/>
          </p:nvPr>
        </p:nvSpPr>
        <p:spPr/>
        <p:txBody>
          <a:bodyPr/>
          <a:lstStyle/>
          <a:p>
            <a:fld id="{D78BEDA0-A7EB-4D32-BEA9-BCCFC5F45C3C}" type="slidenum">
              <a:rPr lang="tr-TR" smtClean="0"/>
              <a:pPr/>
              <a:t>13</a:t>
            </a:fld>
            <a:endParaRPr lang="tr-TR"/>
          </a:p>
        </p:txBody>
      </p:sp>
      <p:sp>
        <p:nvSpPr>
          <p:cNvPr id="4" name="TextBox 3">
            <a:extLst>
              <a:ext uri="{FF2B5EF4-FFF2-40B4-BE49-F238E27FC236}">
                <a16:creationId xmlns:a16="http://schemas.microsoft.com/office/drawing/2014/main" id="{00710413-FBBF-66E2-B581-57D766D1DA50}"/>
              </a:ext>
            </a:extLst>
          </p:cNvPr>
          <p:cNvSpPr txBox="1"/>
          <p:nvPr/>
        </p:nvSpPr>
        <p:spPr>
          <a:xfrm>
            <a:off x="899592" y="1124743"/>
            <a:ext cx="6984776" cy="4893647"/>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effectLst/>
                <a:latin typeface="Nunito" pitchFamily="2" charset="0"/>
              </a:rPr>
              <a:t>As the number of features or dimensions in a dataset increases, the amount of data required to obtain a statistically significant result increases exponentially.</a:t>
            </a:r>
          </a:p>
          <a:p>
            <a:pPr marL="342900" indent="-342900" algn="just">
              <a:buFont typeface="Arial" panose="020B0604020202020204" pitchFamily="34" charset="0"/>
              <a:buChar char="•"/>
            </a:pPr>
            <a:r>
              <a:rPr lang="en-US" sz="2000" b="0" i="0" dirty="0">
                <a:effectLst/>
                <a:latin typeface="Nunito" pitchFamily="2" charset="0"/>
              </a:rPr>
              <a:t> This can lead </a:t>
            </a:r>
            <a:r>
              <a:rPr lang="en-US" sz="2000" b="1" i="0" dirty="0">
                <a:effectLst/>
                <a:latin typeface="Nunito" pitchFamily="2" charset="0"/>
              </a:rPr>
              <a:t>to issues such as overfitting, increased computation time, and reduced accuracy of machine learning models this is known as the curse of </a:t>
            </a:r>
            <a:r>
              <a:rPr lang="en-US" sz="2000" b="1" dirty="0">
                <a:latin typeface="Nunito" pitchFamily="2" charset="0"/>
              </a:rPr>
              <a:t>dimensionality problems that arise while working with high-dimensional data. </a:t>
            </a:r>
          </a:p>
          <a:p>
            <a:pPr marL="342900" indent="-342900" algn="just">
              <a:buFont typeface="Arial" panose="020B0604020202020204" pitchFamily="34" charset="0"/>
              <a:buChar char="•"/>
            </a:pPr>
            <a:r>
              <a:rPr lang="en-US" sz="2000" dirty="0">
                <a:latin typeface="Nunito" pitchFamily="2" charset="0"/>
              </a:rPr>
              <a:t>To address the curse of dimensionality, Feature engineering techniques are used which include feature selection and feature extraction. </a:t>
            </a:r>
            <a:r>
              <a:rPr lang="en-US" sz="2000" b="1" dirty="0">
                <a:latin typeface="Nunito" pitchFamily="2" charset="0"/>
              </a:rPr>
              <a:t>Dimensionality reduction is a type of feature extraction technique that aims to reduce the number of input features while retaining as much of the original information as possible.</a:t>
            </a:r>
          </a:p>
          <a:p>
            <a:pPr algn="just"/>
            <a:r>
              <a:rPr lang="en-US" sz="1200" b="0" i="0" dirty="0">
                <a:solidFill>
                  <a:srgbClr val="FFFFFF"/>
                </a:solidFill>
                <a:effectLst/>
                <a:latin typeface="Nunito" pitchFamily="2" charset="0"/>
              </a:rPr>
              <a:t>To address the original information as possible.</a:t>
            </a:r>
            <a:endParaRPr lang="en-IN" sz="2000" dirty="0"/>
          </a:p>
        </p:txBody>
      </p:sp>
      <p:sp>
        <p:nvSpPr>
          <p:cNvPr id="6" name="TextBox 5">
            <a:extLst>
              <a:ext uri="{FF2B5EF4-FFF2-40B4-BE49-F238E27FC236}">
                <a16:creationId xmlns:a16="http://schemas.microsoft.com/office/drawing/2014/main" id="{D03E7BF5-7451-E82C-C914-012080C8CE5C}"/>
              </a:ext>
            </a:extLst>
          </p:cNvPr>
          <p:cNvSpPr txBox="1"/>
          <p:nvPr/>
        </p:nvSpPr>
        <p:spPr>
          <a:xfrm>
            <a:off x="251520" y="116632"/>
            <a:ext cx="7776864" cy="584775"/>
          </a:xfrm>
          <a:prstGeom prst="rect">
            <a:avLst/>
          </a:prstGeom>
          <a:noFill/>
        </p:spPr>
        <p:txBody>
          <a:bodyPr wrap="square">
            <a:spAutoFit/>
          </a:bodyPr>
          <a:lstStyle/>
          <a:p>
            <a:pPr algn="l" fontAlgn="base"/>
            <a:r>
              <a:rPr lang="en-IN" b="1" i="0" dirty="0">
                <a:solidFill>
                  <a:srgbClr val="FF0000"/>
                </a:solidFill>
                <a:effectLst/>
                <a:latin typeface="Nunito" pitchFamily="2" charset="0"/>
              </a:rPr>
              <a:t>Principal Component Analysis(PCA)</a:t>
            </a:r>
          </a:p>
        </p:txBody>
      </p:sp>
    </p:spTree>
    <p:extLst>
      <p:ext uri="{BB962C8B-B14F-4D97-AF65-F5344CB8AC3E}">
        <p14:creationId xmlns:p14="http://schemas.microsoft.com/office/powerpoint/2010/main" val="35350674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E8A4C-A86C-85A5-D8CA-3EC7DDCEE0BB}"/>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2610DFAC-1327-AE9C-D6C3-D03A9456FEE5}"/>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130</a:t>
            </a:fld>
            <a:endParaRPr lang="tr-TR"/>
          </a:p>
        </p:txBody>
      </p:sp>
      <p:pic>
        <p:nvPicPr>
          <p:cNvPr id="6" name="Content Placeholder 5">
            <a:extLst>
              <a:ext uri="{FF2B5EF4-FFF2-40B4-BE49-F238E27FC236}">
                <a16:creationId xmlns:a16="http://schemas.microsoft.com/office/drawing/2014/main" id="{56D1EE22-A82F-7181-59B3-8E7A6CE8CB61}"/>
              </a:ext>
            </a:extLst>
          </p:cNvPr>
          <p:cNvPicPr>
            <a:picLocks noGrp="1" noChangeAspect="1"/>
          </p:cNvPicPr>
          <p:nvPr>
            <p:ph sz="quarter" idx="1"/>
          </p:nvPr>
        </p:nvPicPr>
        <p:blipFill>
          <a:blip r:embed="rId2"/>
          <a:stretch>
            <a:fillRect/>
          </a:stretch>
        </p:blipFill>
        <p:spPr>
          <a:xfrm>
            <a:off x="693208" y="1600200"/>
            <a:ext cx="7992533" cy="4495800"/>
          </a:xfrm>
        </p:spPr>
      </p:pic>
    </p:spTree>
    <p:extLst>
      <p:ext uri="{BB962C8B-B14F-4D97-AF65-F5344CB8AC3E}">
        <p14:creationId xmlns:p14="http://schemas.microsoft.com/office/powerpoint/2010/main" val="7069935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C2267-919E-76F0-F912-778CA619C928}"/>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88447AEB-8374-AD77-B199-2678DDD30960}"/>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131</a:t>
            </a:fld>
            <a:endParaRPr lang="tr-TR"/>
          </a:p>
        </p:txBody>
      </p:sp>
      <p:pic>
        <p:nvPicPr>
          <p:cNvPr id="6" name="Content Placeholder 5">
            <a:extLst>
              <a:ext uri="{FF2B5EF4-FFF2-40B4-BE49-F238E27FC236}">
                <a16:creationId xmlns:a16="http://schemas.microsoft.com/office/drawing/2014/main" id="{51880817-6067-D623-C98C-91EAD406E39F}"/>
              </a:ext>
            </a:extLst>
          </p:cNvPr>
          <p:cNvPicPr>
            <a:picLocks noGrp="1" noChangeAspect="1"/>
          </p:cNvPicPr>
          <p:nvPr>
            <p:ph sz="quarter" idx="1"/>
          </p:nvPr>
        </p:nvPicPr>
        <p:blipFill>
          <a:blip r:embed="rId2"/>
          <a:stretch>
            <a:fillRect/>
          </a:stretch>
        </p:blipFill>
        <p:spPr>
          <a:xfrm>
            <a:off x="693208" y="1600200"/>
            <a:ext cx="7992533" cy="4495800"/>
          </a:xfrm>
        </p:spPr>
      </p:pic>
    </p:spTree>
    <p:extLst>
      <p:ext uri="{BB962C8B-B14F-4D97-AF65-F5344CB8AC3E}">
        <p14:creationId xmlns:p14="http://schemas.microsoft.com/office/powerpoint/2010/main" val="32758157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2"/>
          </p:nvPr>
        </p:nvSpPr>
        <p:spPr/>
        <p:txBody>
          <a:bodyPr/>
          <a:lstStyle/>
          <a:p>
            <a:fld id="{BA098C8D-6CBF-469F-8F51-F42F745878D1}" type="slidenum">
              <a:rPr lang="tr-TR"/>
              <a:pPr/>
              <a:t>132</a:t>
            </a:fld>
            <a:endParaRPr lang="tr-TR"/>
          </a:p>
        </p:txBody>
      </p:sp>
      <p:pic>
        <p:nvPicPr>
          <p:cNvPr id="266245" name="Picture 5"/>
          <p:cNvPicPr>
            <a:picLocks noChangeAspect="1" noChangeArrowheads="1"/>
          </p:cNvPicPr>
          <p:nvPr/>
        </p:nvPicPr>
        <p:blipFill>
          <a:blip r:embed="rId2" cstate="print"/>
          <a:srcRect/>
          <a:stretch>
            <a:fillRect/>
          </a:stretch>
        </p:blipFill>
        <p:spPr bwMode="auto">
          <a:xfrm>
            <a:off x="827088" y="476250"/>
            <a:ext cx="7429500" cy="6000750"/>
          </a:xfrm>
          <a:prstGeom prst="rect">
            <a:avLst/>
          </a:prstGeom>
          <a:noFill/>
          <a:ln w="9525">
            <a:noFill/>
            <a:miter lim="800000"/>
            <a:headEnd/>
            <a:tailEnd/>
          </a:ln>
          <a:effec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PCA vs LDA</a:t>
            </a:r>
          </a:p>
        </p:txBody>
      </p:sp>
      <p:sp>
        <p:nvSpPr>
          <p:cNvPr id="3" name="Slide Number Placeholder 2"/>
          <p:cNvSpPr>
            <a:spLocks noGrp="1"/>
          </p:cNvSpPr>
          <p:nvPr>
            <p:ph type="sldNum" sz="quarter" idx="12"/>
          </p:nvPr>
        </p:nvSpPr>
        <p:spPr/>
        <p:txBody>
          <a:bodyPr>
            <a:normAutofit fontScale="85000" lnSpcReduction="20000"/>
          </a:bodyPr>
          <a:lstStyle/>
          <a:p>
            <a:fld id="{BE0600B1-64E8-4F7B-8466-2C11EAFA42E6}" type="slidenum">
              <a:rPr lang="tr-TR" smtClean="0"/>
              <a:pPr/>
              <a:t>133</a:t>
            </a:fld>
            <a:endParaRPr lang="tr-TR"/>
          </a:p>
        </p:txBody>
      </p:sp>
      <p:pic>
        <p:nvPicPr>
          <p:cNvPr id="422914" name="Picture 2"/>
          <p:cNvPicPr>
            <a:picLocks noChangeAspect="1" noChangeArrowheads="1"/>
          </p:cNvPicPr>
          <p:nvPr/>
        </p:nvPicPr>
        <p:blipFill>
          <a:blip r:embed="rId2" cstate="print"/>
          <a:srcRect/>
          <a:stretch>
            <a:fillRect/>
          </a:stretch>
        </p:blipFill>
        <p:spPr bwMode="auto">
          <a:xfrm>
            <a:off x="471488" y="1938338"/>
            <a:ext cx="8201025" cy="2981325"/>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BE36-9F1C-157C-6601-CA8866AD93ED}"/>
              </a:ext>
            </a:extLst>
          </p:cNvPr>
          <p:cNvSpPr>
            <a:spLocks noGrp="1"/>
          </p:cNvSpPr>
          <p:nvPr>
            <p:ph type="title"/>
          </p:nvPr>
        </p:nvSpPr>
        <p:spPr>
          <a:xfrm>
            <a:off x="755576" y="2636912"/>
            <a:ext cx="8153400" cy="990600"/>
          </a:xfrm>
        </p:spPr>
        <p:txBody>
          <a:bodyPr>
            <a:noAutofit/>
          </a:bodyPr>
          <a:lstStyle/>
          <a:p>
            <a:pPr fontAlgn="base"/>
            <a:r>
              <a:rPr lang="en-US" sz="1800" b="1" i="0" dirty="0">
                <a:solidFill>
                  <a:srgbClr val="575757"/>
                </a:solidFill>
                <a:effectLst/>
                <a:latin typeface="georgia" panose="02040502050405020303" pitchFamily="18" charset="0"/>
              </a:rPr>
              <a:t>PCA vs LDA: Key Differences</a:t>
            </a:r>
            <a:br>
              <a:rPr lang="en-US" sz="1000" b="1" i="0" dirty="0">
                <a:solidFill>
                  <a:srgbClr val="575757"/>
                </a:solidFill>
                <a:effectLst/>
                <a:latin typeface="georgia" panose="02040502050405020303" pitchFamily="18" charset="0"/>
              </a:rPr>
            </a:br>
            <a:br>
              <a:rPr lang="en-US" sz="1000" b="1" i="0" dirty="0">
                <a:solidFill>
                  <a:srgbClr val="575757"/>
                </a:solidFill>
                <a:effectLst/>
                <a:latin typeface="georgia" panose="02040502050405020303" pitchFamily="18" charset="0"/>
              </a:rPr>
            </a:br>
            <a:br>
              <a:rPr lang="en-US" sz="1000" b="1" i="0" dirty="0">
                <a:solidFill>
                  <a:srgbClr val="575757"/>
                </a:solidFill>
                <a:effectLst/>
                <a:latin typeface="georgia" panose="02040502050405020303" pitchFamily="18" charset="0"/>
              </a:rPr>
            </a:br>
            <a:br>
              <a:rPr lang="en-US" sz="1000" b="0" i="0" dirty="0">
                <a:solidFill>
                  <a:srgbClr val="575757"/>
                </a:solidFill>
                <a:effectLst/>
                <a:latin typeface="georgia" panose="02040502050405020303" pitchFamily="18" charset="0"/>
              </a:rPr>
            </a:br>
            <a:br>
              <a:rPr lang="en-US" sz="1400" b="0" i="0" dirty="0">
                <a:solidFill>
                  <a:srgbClr val="575757"/>
                </a:solidFill>
                <a:effectLst/>
                <a:latin typeface="georgia" panose="02040502050405020303" pitchFamily="18" charset="0"/>
              </a:rPr>
            </a:br>
            <a:br>
              <a:rPr lang="en-US" sz="1400" b="0" i="0" dirty="0">
                <a:solidFill>
                  <a:srgbClr val="575757"/>
                </a:solidFill>
                <a:effectLst/>
                <a:latin typeface="georgia" panose="02040502050405020303" pitchFamily="18" charset="0"/>
              </a:rPr>
            </a:br>
            <a:br>
              <a:rPr lang="en-US" sz="1400" b="0" i="0" dirty="0">
                <a:solidFill>
                  <a:srgbClr val="575757"/>
                </a:solidFill>
                <a:effectLst/>
                <a:latin typeface="georgia" panose="02040502050405020303" pitchFamily="18" charset="0"/>
              </a:rPr>
            </a:br>
            <a:r>
              <a:rPr lang="en-US" sz="1400" b="1" i="0" dirty="0">
                <a:solidFill>
                  <a:srgbClr val="575757"/>
                </a:solidFill>
                <a:effectLst/>
                <a:latin typeface="georgia" panose="02040502050405020303" pitchFamily="18" charset="0"/>
              </a:rPr>
              <a:t>Objective</a:t>
            </a:r>
            <a:r>
              <a:rPr lang="en-US" sz="1400" b="0" i="0" dirty="0">
                <a:solidFill>
                  <a:srgbClr val="575757"/>
                </a:solidFill>
                <a:effectLst/>
                <a:latin typeface="georgia" panose="02040502050405020303" pitchFamily="18" charset="0"/>
              </a:rPr>
              <a:t>: PCA is an unsupervised technique that aims to maximize the variance of the data along the principal components. The goal is to identify the directions that capture the most variation in the data. LDA, on the other hand, is a supervised technique that aims to maximize the separation between different classes in the data. The goal is to identify the directions that capture the most separation between the classes.</a:t>
            </a:r>
            <a:br>
              <a:rPr lang="en-US" sz="1400" b="0" i="0" dirty="0">
                <a:solidFill>
                  <a:srgbClr val="575757"/>
                </a:solidFill>
                <a:effectLst/>
                <a:latin typeface="georgia" panose="02040502050405020303" pitchFamily="18" charset="0"/>
              </a:rPr>
            </a:br>
            <a:r>
              <a:rPr lang="en-US" sz="1400" b="1" i="0" dirty="0">
                <a:solidFill>
                  <a:srgbClr val="575757"/>
                </a:solidFill>
                <a:effectLst/>
                <a:latin typeface="georgia" panose="02040502050405020303" pitchFamily="18" charset="0"/>
              </a:rPr>
              <a:t>Supervision</a:t>
            </a:r>
            <a:r>
              <a:rPr lang="en-US" sz="1400" b="0" i="0" dirty="0">
                <a:solidFill>
                  <a:srgbClr val="575757"/>
                </a:solidFill>
                <a:effectLst/>
                <a:latin typeface="georgia" panose="02040502050405020303" pitchFamily="18" charset="0"/>
              </a:rPr>
              <a:t>: PCA does not require any knowledge of the class labels of the data, while LDA requires labeled data in order to learn the separation between the classes.</a:t>
            </a:r>
            <a:br>
              <a:rPr lang="en-US" sz="1400" b="0" i="0" dirty="0">
                <a:solidFill>
                  <a:srgbClr val="575757"/>
                </a:solidFill>
                <a:effectLst/>
                <a:latin typeface="georgia" panose="02040502050405020303" pitchFamily="18" charset="0"/>
              </a:rPr>
            </a:br>
            <a:r>
              <a:rPr lang="en-US" sz="1400" b="1" i="0" dirty="0">
                <a:solidFill>
                  <a:srgbClr val="575757"/>
                </a:solidFill>
                <a:effectLst/>
                <a:latin typeface="georgia" panose="02040502050405020303" pitchFamily="18" charset="0"/>
              </a:rPr>
              <a:t>Dimensionality Reduction</a:t>
            </a:r>
            <a:r>
              <a:rPr lang="en-US" sz="1400" b="0" i="0" dirty="0">
                <a:solidFill>
                  <a:srgbClr val="575757"/>
                </a:solidFill>
                <a:effectLst/>
                <a:latin typeface="georgia" panose="02040502050405020303" pitchFamily="18" charset="0"/>
              </a:rPr>
              <a:t>: PCA reduces the dimensionality of the data by projecting it onto a lower-dimensional space, while LDA reduces the dimensionality of the data by creating a linear combination of the features that maximizes the separation between the classes.</a:t>
            </a:r>
            <a:br>
              <a:rPr lang="en-US" sz="1400" b="0" i="0" dirty="0">
                <a:solidFill>
                  <a:srgbClr val="575757"/>
                </a:solidFill>
                <a:effectLst/>
                <a:latin typeface="georgia" panose="02040502050405020303" pitchFamily="18" charset="0"/>
              </a:rPr>
            </a:br>
            <a:r>
              <a:rPr lang="en-US" sz="1400" b="1" i="0" dirty="0">
                <a:solidFill>
                  <a:srgbClr val="575757"/>
                </a:solidFill>
                <a:effectLst/>
                <a:latin typeface="georgia" panose="02040502050405020303" pitchFamily="18" charset="0"/>
              </a:rPr>
              <a:t>Output</a:t>
            </a:r>
            <a:r>
              <a:rPr lang="en-US" sz="1400" b="0" i="0" dirty="0">
                <a:solidFill>
                  <a:srgbClr val="575757"/>
                </a:solidFill>
                <a:effectLst/>
                <a:latin typeface="georgia" panose="02040502050405020303" pitchFamily="18" charset="0"/>
              </a:rPr>
              <a:t>: PCA outputs principal components, which are linear combinations of the original features. These principal components are orthogonal to each other and capture the most variation in the data. LDA outputs discriminant functions, which are linear combinations of the original features that maximize the separation between the classes.</a:t>
            </a:r>
            <a:br>
              <a:rPr lang="en-US" sz="1400" b="0" i="0" dirty="0">
                <a:solidFill>
                  <a:srgbClr val="575757"/>
                </a:solidFill>
                <a:effectLst/>
                <a:latin typeface="georgia" panose="02040502050405020303" pitchFamily="18" charset="0"/>
              </a:rPr>
            </a:br>
            <a:r>
              <a:rPr lang="en-US" sz="1400" b="1" i="0" dirty="0">
                <a:solidFill>
                  <a:srgbClr val="575757"/>
                </a:solidFill>
                <a:effectLst/>
                <a:latin typeface="georgia" panose="02040502050405020303" pitchFamily="18" charset="0"/>
              </a:rPr>
              <a:t>Interpretation</a:t>
            </a:r>
            <a:r>
              <a:rPr lang="en-US" sz="1400" b="0" i="0" dirty="0">
                <a:solidFill>
                  <a:srgbClr val="575757"/>
                </a:solidFill>
                <a:effectLst/>
                <a:latin typeface="georgia" panose="02040502050405020303" pitchFamily="18" charset="0"/>
              </a:rPr>
              <a:t>: PCA is often used for exploratory data analysis, as the principal components can be used to visualize the data and identify patterns. LDA is often used for classification tasks, as the discriminant functions can be used to separate the classes.</a:t>
            </a:r>
            <a:br>
              <a:rPr lang="en-US" sz="1400" b="0" i="0" dirty="0">
                <a:solidFill>
                  <a:srgbClr val="575757"/>
                </a:solidFill>
                <a:effectLst/>
                <a:latin typeface="georgia" panose="02040502050405020303" pitchFamily="18" charset="0"/>
              </a:rPr>
            </a:br>
            <a:r>
              <a:rPr lang="en-US" sz="1400" b="1" i="0" dirty="0">
                <a:solidFill>
                  <a:srgbClr val="575757"/>
                </a:solidFill>
                <a:effectLst/>
                <a:latin typeface="georgia" panose="02040502050405020303" pitchFamily="18" charset="0"/>
              </a:rPr>
              <a:t>Performance</a:t>
            </a:r>
            <a:r>
              <a:rPr lang="en-US" sz="1400" b="0" i="0" dirty="0">
                <a:solidFill>
                  <a:srgbClr val="575757"/>
                </a:solidFill>
                <a:effectLst/>
                <a:latin typeface="georgia" panose="02040502050405020303" pitchFamily="18" charset="0"/>
              </a:rPr>
              <a:t>: PCA is generally faster and more computationally efficient than LDA, as it does not require labeled data. However, LDA may be more effective at capturing the most important information in the data when class labels are available.</a:t>
            </a:r>
            <a:br>
              <a:rPr lang="en-US" sz="1400" b="0" i="0" dirty="0">
                <a:solidFill>
                  <a:srgbClr val="575757"/>
                </a:solidFill>
                <a:effectLst/>
                <a:latin typeface="georgia" panose="02040502050405020303" pitchFamily="18" charset="0"/>
              </a:rPr>
            </a:br>
            <a:endParaRPr lang="en-IN" sz="1400" dirty="0"/>
          </a:p>
        </p:txBody>
      </p:sp>
      <p:sp>
        <p:nvSpPr>
          <p:cNvPr id="3" name="Slide Number Placeholder 2">
            <a:extLst>
              <a:ext uri="{FF2B5EF4-FFF2-40B4-BE49-F238E27FC236}">
                <a16:creationId xmlns:a16="http://schemas.microsoft.com/office/drawing/2014/main" id="{16A08456-1243-2AB7-0407-C8101E337FE3}"/>
              </a:ext>
            </a:extLst>
          </p:cNvPr>
          <p:cNvSpPr>
            <a:spLocks noGrp="1"/>
          </p:cNvSpPr>
          <p:nvPr>
            <p:ph type="sldNum" sz="quarter" idx="12"/>
          </p:nvPr>
        </p:nvSpPr>
        <p:spPr/>
        <p:txBody>
          <a:bodyPr>
            <a:normAutofit fontScale="85000" lnSpcReduction="20000"/>
          </a:bodyPr>
          <a:lstStyle/>
          <a:p>
            <a:fld id="{BE0600B1-64E8-4F7B-8466-2C11EAFA42E6}" type="slidenum">
              <a:rPr lang="tr-TR" smtClean="0"/>
              <a:pPr/>
              <a:t>134</a:t>
            </a:fld>
            <a:endParaRPr lang="tr-TR"/>
          </a:p>
        </p:txBody>
      </p:sp>
    </p:spTree>
    <p:extLst>
      <p:ext uri="{BB962C8B-B14F-4D97-AF65-F5344CB8AC3E}">
        <p14:creationId xmlns:p14="http://schemas.microsoft.com/office/powerpoint/2010/main" val="31455448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99E2F-C83B-70FB-436A-3B48D2E7D4DA}"/>
              </a:ext>
            </a:extLst>
          </p:cNvPr>
          <p:cNvSpPr>
            <a:spLocks noGrp="1"/>
          </p:cNvSpPr>
          <p:nvPr>
            <p:ph type="title"/>
          </p:nvPr>
        </p:nvSpPr>
        <p:spPr/>
        <p:txBody>
          <a:bodyPr/>
          <a:lstStyle/>
          <a:p>
            <a:r>
              <a:rPr lang="tr-TR" dirty="0">
                <a:solidFill>
                  <a:srgbClr val="FF0000"/>
                </a:solidFill>
              </a:rPr>
              <a:t>Canonical Correlation Analysis</a:t>
            </a:r>
            <a:endParaRPr lang="en-IN" dirty="0">
              <a:solidFill>
                <a:srgbClr val="FF0000"/>
              </a:solidFill>
            </a:endParaRPr>
          </a:p>
        </p:txBody>
      </p:sp>
      <p:sp>
        <p:nvSpPr>
          <p:cNvPr id="3" name="Slide Number Placeholder 2">
            <a:extLst>
              <a:ext uri="{FF2B5EF4-FFF2-40B4-BE49-F238E27FC236}">
                <a16:creationId xmlns:a16="http://schemas.microsoft.com/office/drawing/2014/main" id="{2E1CF0F6-AEE0-752B-17B5-268F4AE2120B}"/>
              </a:ext>
            </a:extLst>
          </p:cNvPr>
          <p:cNvSpPr>
            <a:spLocks noGrp="1"/>
          </p:cNvSpPr>
          <p:nvPr>
            <p:ph type="sldNum" sz="quarter" idx="12"/>
          </p:nvPr>
        </p:nvSpPr>
        <p:spPr/>
        <p:txBody>
          <a:bodyPr>
            <a:normAutofit fontScale="85000" lnSpcReduction="20000"/>
          </a:bodyPr>
          <a:lstStyle/>
          <a:p>
            <a:fld id="{BE0600B1-64E8-4F7B-8466-2C11EAFA42E6}" type="slidenum">
              <a:rPr lang="tr-TR" smtClean="0"/>
              <a:pPr/>
              <a:t>135</a:t>
            </a:fld>
            <a:endParaRPr lang="tr-TR"/>
          </a:p>
        </p:txBody>
      </p:sp>
      <p:sp>
        <p:nvSpPr>
          <p:cNvPr id="5" name="TextBox 4">
            <a:extLst>
              <a:ext uri="{FF2B5EF4-FFF2-40B4-BE49-F238E27FC236}">
                <a16:creationId xmlns:a16="http://schemas.microsoft.com/office/drawing/2014/main" id="{761774DE-AB9A-4DAA-CD96-E49565E63F6D}"/>
              </a:ext>
            </a:extLst>
          </p:cNvPr>
          <p:cNvSpPr txBox="1"/>
          <p:nvPr/>
        </p:nvSpPr>
        <p:spPr>
          <a:xfrm>
            <a:off x="510704" y="1629518"/>
            <a:ext cx="8259394" cy="3785652"/>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effectLst/>
                <a:latin typeface="Nunito" pitchFamily="2" charset="0"/>
              </a:rPr>
              <a:t>Canonical Correlation Analysis (CCA) is a </a:t>
            </a:r>
            <a:r>
              <a:rPr lang="en-US" sz="2000" b="0" i="0" u="sng" dirty="0">
                <a:effectLst/>
                <a:latin typeface="Nunito" pitchFamily="2" charset="0"/>
              </a:rPr>
              <a:t>statistical method used in data analysis to identify and quantify the relationships between two sets of variables</a:t>
            </a:r>
            <a:r>
              <a:rPr lang="en-US" sz="2000" b="0" i="0" dirty="0">
                <a:effectLst/>
                <a:latin typeface="Nunito" pitchFamily="2" charset="0"/>
              </a:rPr>
              <a:t>. When working with multivariate data—that is, when there are several </a:t>
            </a:r>
            <a:r>
              <a:rPr lang="en-US" sz="2000" b="0" i="0" u="sng" dirty="0">
                <a:effectLst/>
                <a:latin typeface="Nunito" pitchFamily="2" charset="0"/>
              </a:rPr>
              <a:t>variables in each of the two sets and we want to know how </a:t>
            </a:r>
            <a:r>
              <a:rPr lang="en-US" sz="2000" u="sng" dirty="0">
                <a:latin typeface="Nunito" pitchFamily="2" charset="0"/>
              </a:rPr>
              <a:t>they connect</a:t>
            </a:r>
            <a:r>
              <a:rPr lang="en-US" sz="2000" dirty="0">
                <a:latin typeface="Nunito" pitchFamily="2" charset="0"/>
              </a:rPr>
              <a:t>—it is very helpful.</a:t>
            </a:r>
          </a:p>
          <a:p>
            <a:pPr marL="342900" indent="-342900" algn="just">
              <a:buFont typeface="Arial" panose="020B0604020202020204" pitchFamily="34" charset="0"/>
              <a:buChar char="•"/>
            </a:pPr>
            <a:r>
              <a:rPr lang="en-US" sz="2000" b="1" dirty="0">
                <a:latin typeface="Nunito" pitchFamily="2" charset="0"/>
              </a:rPr>
              <a:t>A statistical method for examining and measuring</a:t>
            </a:r>
            <a:r>
              <a:rPr lang="en-US" sz="2000" b="1" dirty="0">
                <a:latin typeface="Nunito" pitchFamily="2" charset="0"/>
                <a:hlinkClick r:id="rId2">
                  <a:extLst>
                    <a:ext uri="{A12FA001-AC4F-418D-AE19-62706E023703}">
                      <ahyp:hlinkClr xmlns:ahyp="http://schemas.microsoft.com/office/drawing/2018/hyperlinkcolor" val="tx"/>
                    </a:ext>
                  </a:extLst>
                </a:hlinkClick>
              </a:rPr>
              <a:t> correlations</a:t>
            </a:r>
            <a:r>
              <a:rPr lang="en-US" sz="2000" b="1" dirty="0">
                <a:latin typeface="Nunito" pitchFamily="2" charset="0"/>
              </a:rPr>
              <a:t> between two sets of variables is called Canonical Correlation Analysis (CCA). </a:t>
            </a:r>
            <a:r>
              <a:rPr lang="en-US" sz="2000" dirty="0">
                <a:latin typeface="Nunito" pitchFamily="2" charset="0"/>
              </a:rPr>
              <a:t>Fundamentally, CCA looks for linear combinations of variables—also referred to as canonical variables—</a:t>
            </a:r>
            <a:r>
              <a:rPr lang="en-US" sz="2000" u="sng" dirty="0">
                <a:latin typeface="Nunito" pitchFamily="2" charset="0"/>
              </a:rPr>
              <a:t>within each set so that the correlation between them is maximized. </a:t>
            </a:r>
            <a:r>
              <a:rPr lang="en-US" sz="2000" b="1" dirty="0">
                <a:latin typeface="Nunito" pitchFamily="2" charset="0"/>
              </a:rPr>
              <a:t>Finding relationships and patterns of linkage between the two groups is the main objective</a:t>
            </a:r>
            <a:r>
              <a:rPr lang="en-US" sz="2000" dirty="0">
                <a:latin typeface="Nunito" pitchFamily="2" charset="0"/>
              </a:rPr>
              <a:t>.</a:t>
            </a:r>
            <a:endParaRPr lang="en-IN" sz="2000" dirty="0">
              <a:latin typeface="Nunito" pitchFamily="2" charset="0"/>
            </a:endParaRPr>
          </a:p>
        </p:txBody>
      </p:sp>
    </p:spTree>
    <p:extLst>
      <p:ext uri="{BB962C8B-B14F-4D97-AF65-F5344CB8AC3E}">
        <p14:creationId xmlns:p14="http://schemas.microsoft.com/office/powerpoint/2010/main" val="99003383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7E40-5272-12C8-0999-B604D365DE30}"/>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43A288CE-C7B8-C259-0688-7FBCB72EA501}"/>
              </a:ext>
            </a:extLst>
          </p:cNvPr>
          <p:cNvSpPr>
            <a:spLocks noGrp="1"/>
          </p:cNvSpPr>
          <p:nvPr>
            <p:ph type="sldNum" sz="quarter" idx="12"/>
          </p:nvPr>
        </p:nvSpPr>
        <p:spPr/>
        <p:txBody>
          <a:bodyPr>
            <a:normAutofit fontScale="85000" lnSpcReduction="20000"/>
          </a:bodyPr>
          <a:lstStyle/>
          <a:p>
            <a:fld id="{BE0600B1-64E8-4F7B-8466-2C11EAFA42E6}" type="slidenum">
              <a:rPr lang="tr-TR" smtClean="0"/>
              <a:pPr/>
              <a:t>136</a:t>
            </a:fld>
            <a:endParaRPr lang="tr-TR"/>
          </a:p>
        </p:txBody>
      </p:sp>
      <p:sp>
        <p:nvSpPr>
          <p:cNvPr id="5" name="TextBox 4">
            <a:extLst>
              <a:ext uri="{FF2B5EF4-FFF2-40B4-BE49-F238E27FC236}">
                <a16:creationId xmlns:a16="http://schemas.microsoft.com/office/drawing/2014/main" id="{0E4C83CA-AC71-D676-058D-4B8EC9F79A36}"/>
              </a:ext>
            </a:extLst>
          </p:cNvPr>
          <p:cNvSpPr txBox="1"/>
          <p:nvPr/>
        </p:nvSpPr>
        <p:spPr>
          <a:xfrm>
            <a:off x="636852" y="1700808"/>
            <a:ext cx="7560840" cy="4401205"/>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effectLst/>
                <a:latin typeface="Nunito" pitchFamily="2" charset="0"/>
              </a:rPr>
              <a:t>Let’s take a practical example where we have two datasets, X and Y, each with many variables. By using canonical variates to describe the linear combinations of variables in X and Y, CCA </a:t>
            </a:r>
            <a:r>
              <a:rPr lang="en-US" sz="2000" dirty="0">
                <a:latin typeface="Nunito" pitchFamily="2" charset="0"/>
              </a:rPr>
              <a:t>maximizes the correlation between the canonical variates. The two </a:t>
            </a:r>
            <a:r>
              <a:rPr lang="en-US" sz="2000" dirty="0" err="1">
                <a:latin typeface="Nunito" pitchFamily="2" charset="0"/>
              </a:rPr>
              <a:t>datasets’</a:t>
            </a:r>
            <a:r>
              <a:rPr lang="en-US" sz="2000" dirty="0">
                <a:latin typeface="Nunito" pitchFamily="2" charset="0"/>
              </a:rPr>
              <a:t> covariation patterns are represented by these canonical variates. </a:t>
            </a:r>
            <a:r>
              <a:rPr lang="en-US" sz="2000" b="1" dirty="0">
                <a:latin typeface="Nunito" pitchFamily="2" charset="0"/>
              </a:rPr>
              <a:t>These relationships’ strength is measured by the canonical correlations.</a:t>
            </a:r>
          </a:p>
          <a:p>
            <a:pPr marL="342900" indent="-342900" algn="just">
              <a:buFont typeface="Arial" panose="020B0604020202020204" pitchFamily="34" charset="0"/>
              <a:buChar char="•"/>
            </a:pPr>
            <a:r>
              <a:rPr lang="en-US" sz="2000" dirty="0">
                <a:latin typeface="Nunito" pitchFamily="2" charset="0"/>
              </a:rPr>
              <a:t>When working with high-dimensional datasets where comprehending the intricate correlations between variables is necessary, CCA is especially helpful. </a:t>
            </a:r>
          </a:p>
          <a:p>
            <a:pPr marL="342900" indent="-342900" algn="just">
              <a:buFont typeface="Arial" panose="020B0604020202020204" pitchFamily="34" charset="0"/>
              <a:buChar char="•"/>
            </a:pPr>
            <a:r>
              <a:rPr lang="en-US" sz="2000" dirty="0">
                <a:latin typeface="Nunito" pitchFamily="2" charset="0"/>
              </a:rPr>
              <a:t>Applications in genetics, psychology, economics, and other fields are among its many. For example, CCA in psychology can show correlations between behavioral variables and psychological exams. </a:t>
            </a:r>
          </a:p>
        </p:txBody>
      </p:sp>
    </p:spTree>
    <p:extLst>
      <p:ext uri="{BB962C8B-B14F-4D97-AF65-F5344CB8AC3E}">
        <p14:creationId xmlns:p14="http://schemas.microsoft.com/office/powerpoint/2010/main" val="42495715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B326A-97F9-3CBB-4041-002A251660F5}"/>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3D287698-43A0-B317-970F-EB8A56E4F734}"/>
              </a:ext>
            </a:extLst>
          </p:cNvPr>
          <p:cNvSpPr>
            <a:spLocks noGrp="1"/>
          </p:cNvSpPr>
          <p:nvPr>
            <p:ph type="sldNum" sz="quarter" idx="12"/>
          </p:nvPr>
        </p:nvSpPr>
        <p:spPr/>
        <p:txBody>
          <a:bodyPr>
            <a:normAutofit fontScale="85000" lnSpcReduction="20000"/>
          </a:bodyPr>
          <a:lstStyle/>
          <a:p>
            <a:fld id="{BE0600B1-64E8-4F7B-8466-2C11EAFA42E6}" type="slidenum">
              <a:rPr lang="tr-TR" smtClean="0"/>
              <a:pPr/>
              <a:t>137</a:t>
            </a:fld>
            <a:endParaRPr lang="tr-TR"/>
          </a:p>
        </p:txBody>
      </p:sp>
      <p:sp>
        <p:nvSpPr>
          <p:cNvPr id="5" name="TextBox 4">
            <a:extLst>
              <a:ext uri="{FF2B5EF4-FFF2-40B4-BE49-F238E27FC236}">
                <a16:creationId xmlns:a16="http://schemas.microsoft.com/office/drawing/2014/main" id="{0061E0C7-4AD5-A56E-8B20-8567FE538AC7}"/>
              </a:ext>
            </a:extLst>
          </p:cNvPr>
          <p:cNvSpPr txBox="1"/>
          <p:nvPr/>
        </p:nvSpPr>
        <p:spPr>
          <a:xfrm>
            <a:off x="683568" y="1628800"/>
            <a:ext cx="8079432" cy="4278094"/>
          </a:xfrm>
          <a:prstGeom prst="rect">
            <a:avLst/>
          </a:prstGeom>
          <a:noFill/>
        </p:spPr>
        <p:txBody>
          <a:bodyPr wrap="square">
            <a:spAutoFit/>
          </a:bodyPr>
          <a:lstStyle/>
          <a:p>
            <a:pPr marL="342900" indent="-342900" algn="just">
              <a:buFont typeface="Arial" panose="020B0604020202020204" pitchFamily="34" charset="0"/>
              <a:buChar char="•"/>
            </a:pPr>
            <a:r>
              <a:rPr lang="en-US" sz="1400" dirty="0">
                <a:latin typeface="Nunito" pitchFamily="2" charset="0"/>
              </a:rPr>
              <a:t>CCA can detect associated gene expressions in genomics under various experimental setups. CCA helps researchers find significant insights and make wise judgments across a range of fields by offering a thorough perspective of relationships between sets of variables. This enables a deeper understanding of the underlying patterns and linkages in multidimensional data.</a:t>
            </a:r>
          </a:p>
          <a:p>
            <a:pPr algn="just"/>
            <a:endParaRPr lang="en-US" sz="1400" dirty="0">
              <a:latin typeface="Nunito" pitchFamily="2" charset="0"/>
            </a:endParaRPr>
          </a:p>
          <a:p>
            <a:pPr algn="just" fontAlgn="base"/>
            <a:r>
              <a:rPr lang="en-US" sz="1400" b="1" i="0" dirty="0">
                <a:effectLst/>
                <a:latin typeface="Nunito" pitchFamily="2" charset="0"/>
              </a:rPr>
              <a:t>Primary Terminologies of Canonical Correlation Analysis (CCA)</a:t>
            </a:r>
          </a:p>
          <a:p>
            <a:pPr algn="just" rtl="0" fontAlgn="base"/>
            <a:r>
              <a:rPr lang="en-US" sz="1400" b="0" i="0" dirty="0">
                <a:effectLst/>
                <a:latin typeface="Nunito" pitchFamily="2" charset="0"/>
              </a:rPr>
              <a:t>Before we dive into the implementation of CCA, let’s define some primary terminologies:</a:t>
            </a:r>
          </a:p>
          <a:p>
            <a:pPr algn="just" fontAlgn="base">
              <a:buFont typeface="+mj-lt"/>
              <a:buAutoNum type="arabicPeriod"/>
            </a:pPr>
            <a:r>
              <a:rPr lang="en-US" sz="1400" b="1" i="0" dirty="0">
                <a:effectLst/>
                <a:latin typeface="Nunito" pitchFamily="2" charset="0"/>
              </a:rPr>
              <a:t>Canonical Variables: </a:t>
            </a:r>
            <a:r>
              <a:rPr lang="en-US" sz="1400" b="0" i="0" dirty="0">
                <a:effectLst/>
                <a:latin typeface="Nunito" pitchFamily="2" charset="0"/>
              </a:rPr>
              <a:t>These are the linear combinations of the original variables in each dataset that maximize the correlation between the two sets. </a:t>
            </a:r>
            <a:r>
              <a:rPr lang="en-US" sz="1400" b="0" i="0" u="sng" dirty="0">
                <a:effectLst/>
                <a:latin typeface="Nunito" pitchFamily="2" charset="0"/>
              </a:rPr>
              <a:t>Canonical variables</a:t>
            </a:r>
            <a:r>
              <a:rPr lang="en-US" sz="1400" b="0" i="0" dirty="0">
                <a:effectLst/>
                <a:latin typeface="Nunito" pitchFamily="2" charset="0"/>
              </a:rPr>
              <a:t> are what CCA aims to find.</a:t>
            </a:r>
          </a:p>
          <a:p>
            <a:pPr algn="just" fontAlgn="base">
              <a:buFont typeface="+mj-lt"/>
              <a:buAutoNum type="arabicPeriod" startAt="2"/>
            </a:pPr>
            <a:r>
              <a:rPr lang="en-US" sz="1400" b="1" i="0" dirty="0">
                <a:effectLst/>
                <a:latin typeface="Nunito" pitchFamily="2" charset="0"/>
              </a:rPr>
              <a:t>Canonical Correlations:</a:t>
            </a:r>
            <a:r>
              <a:rPr lang="en-US" sz="1400" b="0" i="0" dirty="0">
                <a:effectLst/>
                <a:latin typeface="Nunito" pitchFamily="2" charset="0"/>
              </a:rPr>
              <a:t> These are the </a:t>
            </a:r>
            <a:r>
              <a:rPr lang="en-US" sz="1400" b="0" i="0" u="sng" dirty="0">
                <a:effectLst/>
                <a:latin typeface="Nunito" pitchFamily="2" charset="0"/>
              </a:rPr>
              <a:t>correlation coefficients</a:t>
            </a:r>
            <a:r>
              <a:rPr lang="en-US" sz="1400" b="0" i="0" dirty="0">
                <a:effectLst/>
                <a:latin typeface="Nunito" pitchFamily="2" charset="0"/>
              </a:rPr>
              <a:t> between the canonical variables in the two datasets. The goal of CCA is to maximize these correlations.</a:t>
            </a:r>
          </a:p>
          <a:p>
            <a:pPr algn="just" fontAlgn="base">
              <a:buFont typeface="+mj-lt"/>
              <a:buAutoNum type="arabicPeriod" startAt="3"/>
            </a:pPr>
            <a:r>
              <a:rPr lang="en-US" sz="1400" b="1" i="0" dirty="0">
                <a:effectLst/>
                <a:latin typeface="Nunito" pitchFamily="2" charset="0"/>
              </a:rPr>
              <a:t>Canonical Loadings: </a:t>
            </a:r>
            <a:r>
              <a:rPr lang="en-US" sz="1400" b="0" i="0" u="sng" dirty="0">
                <a:effectLst/>
                <a:latin typeface="Nunito" pitchFamily="2" charset="0"/>
              </a:rPr>
              <a:t>The coefficients known as canonical loadings specify the linear combinations of the original variables </a:t>
            </a:r>
            <a:r>
              <a:rPr lang="en-US" sz="1400" b="0" i="0" dirty="0">
                <a:effectLst/>
                <a:latin typeface="Nunito" pitchFamily="2" charset="0"/>
              </a:rPr>
              <a:t>that were utilized to produce the canonical variables.</a:t>
            </a:r>
          </a:p>
          <a:p>
            <a:pPr algn="just" fontAlgn="base">
              <a:buFont typeface="+mj-lt"/>
              <a:buAutoNum type="arabicPeriod" startAt="4"/>
            </a:pPr>
            <a:r>
              <a:rPr lang="en-US" sz="1400" b="1" i="0" dirty="0">
                <a:effectLst/>
                <a:latin typeface="Nunito" pitchFamily="2" charset="0"/>
              </a:rPr>
              <a:t>Canonical Variates: </a:t>
            </a:r>
            <a:r>
              <a:rPr lang="en-US" sz="1400" b="0" i="0" dirty="0">
                <a:effectLst/>
                <a:latin typeface="Nunito" pitchFamily="2" charset="0"/>
              </a:rPr>
              <a:t>These are the canonical variables themselves.</a:t>
            </a:r>
          </a:p>
          <a:p>
            <a:pPr algn="just" fontAlgn="base">
              <a:buFont typeface="+mj-lt"/>
              <a:buAutoNum type="arabicPeriod" startAt="5"/>
            </a:pPr>
            <a:r>
              <a:rPr lang="en-US" sz="1400" b="1" i="0" dirty="0">
                <a:effectLst/>
                <a:latin typeface="Nunito" pitchFamily="2" charset="0"/>
              </a:rPr>
              <a:t>Cross-Loadings:</a:t>
            </a:r>
            <a:r>
              <a:rPr lang="en-US" sz="1400" b="0" i="0" dirty="0">
                <a:effectLst/>
                <a:latin typeface="Nunito" pitchFamily="2" charset="0"/>
              </a:rPr>
              <a:t> The </a:t>
            </a:r>
            <a:r>
              <a:rPr lang="en-US" sz="1400" b="0" i="0" u="sng" dirty="0">
                <a:effectLst/>
                <a:latin typeface="Nunito" pitchFamily="2" charset="0"/>
              </a:rPr>
              <a:t>association between variables from one dataset and the canonical variables from the other dataset is </a:t>
            </a:r>
            <a:r>
              <a:rPr lang="en-US" sz="1400" b="0" i="0" dirty="0">
                <a:effectLst/>
                <a:latin typeface="Nunito" pitchFamily="2" charset="0"/>
              </a:rPr>
              <a:t>displayed using cross-loadings.</a:t>
            </a:r>
          </a:p>
          <a:p>
            <a:pPr marL="342900" indent="-342900" algn="just">
              <a:buFont typeface="Arial" panose="020B0604020202020204" pitchFamily="34" charset="0"/>
              <a:buChar char="•"/>
            </a:pPr>
            <a:endParaRPr lang="en-IN" sz="2000" dirty="0">
              <a:latin typeface="Nunito" pitchFamily="2" charset="0"/>
            </a:endParaRPr>
          </a:p>
        </p:txBody>
      </p:sp>
    </p:spTree>
    <p:extLst>
      <p:ext uri="{BB962C8B-B14F-4D97-AF65-F5344CB8AC3E}">
        <p14:creationId xmlns:p14="http://schemas.microsoft.com/office/powerpoint/2010/main" val="6067854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F14B-29A4-4D29-9F59-542A5DB2373A}"/>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B985C965-05EE-337B-339C-96460E04DC49}"/>
              </a:ext>
            </a:extLst>
          </p:cNvPr>
          <p:cNvSpPr>
            <a:spLocks noGrp="1"/>
          </p:cNvSpPr>
          <p:nvPr>
            <p:ph type="sldNum" sz="quarter" idx="12"/>
          </p:nvPr>
        </p:nvSpPr>
        <p:spPr/>
        <p:txBody>
          <a:bodyPr>
            <a:normAutofit fontScale="85000" lnSpcReduction="20000"/>
          </a:bodyPr>
          <a:lstStyle/>
          <a:p>
            <a:fld id="{BE0600B1-64E8-4F7B-8466-2C11EAFA42E6}" type="slidenum">
              <a:rPr lang="tr-TR" smtClean="0"/>
              <a:pPr/>
              <a:t>138</a:t>
            </a:fld>
            <a:endParaRPr lang="tr-TR"/>
          </a:p>
        </p:txBody>
      </p:sp>
      <p:pic>
        <p:nvPicPr>
          <p:cNvPr id="5" name="Picture 4">
            <a:extLst>
              <a:ext uri="{FF2B5EF4-FFF2-40B4-BE49-F238E27FC236}">
                <a16:creationId xmlns:a16="http://schemas.microsoft.com/office/drawing/2014/main" id="{1CF0A9FE-0894-2F77-9E82-F2CD033E65FA}"/>
              </a:ext>
            </a:extLst>
          </p:cNvPr>
          <p:cNvPicPr>
            <a:picLocks noChangeAspect="1"/>
          </p:cNvPicPr>
          <p:nvPr/>
        </p:nvPicPr>
        <p:blipFill>
          <a:blip r:embed="rId2"/>
          <a:stretch>
            <a:fillRect/>
          </a:stretch>
        </p:blipFill>
        <p:spPr>
          <a:xfrm>
            <a:off x="1042987" y="366712"/>
            <a:ext cx="7058025" cy="6124575"/>
          </a:xfrm>
          <a:prstGeom prst="rect">
            <a:avLst/>
          </a:prstGeom>
        </p:spPr>
      </p:pic>
    </p:spTree>
    <p:extLst>
      <p:ext uri="{BB962C8B-B14F-4D97-AF65-F5344CB8AC3E}">
        <p14:creationId xmlns:p14="http://schemas.microsoft.com/office/powerpoint/2010/main" val="17826923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35EC-ED58-4DA5-A372-4CFF821B6C32}"/>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5A54BE57-353C-1A49-0CF0-38867AC64394}"/>
              </a:ext>
            </a:extLst>
          </p:cNvPr>
          <p:cNvSpPr>
            <a:spLocks noGrp="1"/>
          </p:cNvSpPr>
          <p:nvPr>
            <p:ph type="sldNum" sz="quarter" idx="12"/>
          </p:nvPr>
        </p:nvSpPr>
        <p:spPr/>
        <p:txBody>
          <a:bodyPr>
            <a:normAutofit fontScale="85000" lnSpcReduction="20000"/>
          </a:bodyPr>
          <a:lstStyle/>
          <a:p>
            <a:fld id="{BE0600B1-64E8-4F7B-8466-2C11EAFA42E6}" type="slidenum">
              <a:rPr lang="tr-TR" smtClean="0"/>
              <a:pPr/>
              <a:t>139</a:t>
            </a:fld>
            <a:endParaRPr lang="tr-TR"/>
          </a:p>
        </p:txBody>
      </p:sp>
      <p:pic>
        <p:nvPicPr>
          <p:cNvPr id="5" name="Picture 4">
            <a:extLst>
              <a:ext uri="{FF2B5EF4-FFF2-40B4-BE49-F238E27FC236}">
                <a16:creationId xmlns:a16="http://schemas.microsoft.com/office/drawing/2014/main" id="{CCB08C23-B170-A008-886F-70ABF7F59DCB}"/>
              </a:ext>
            </a:extLst>
          </p:cNvPr>
          <p:cNvPicPr>
            <a:picLocks noChangeAspect="1"/>
          </p:cNvPicPr>
          <p:nvPr/>
        </p:nvPicPr>
        <p:blipFill>
          <a:blip r:embed="rId2"/>
          <a:stretch>
            <a:fillRect/>
          </a:stretch>
        </p:blipFill>
        <p:spPr>
          <a:xfrm>
            <a:off x="785812" y="1819275"/>
            <a:ext cx="7572375" cy="3219450"/>
          </a:xfrm>
          <a:prstGeom prst="rect">
            <a:avLst/>
          </a:prstGeom>
        </p:spPr>
      </p:pic>
    </p:spTree>
    <p:extLst>
      <p:ext uri="{BB962C8B-B14F-4D97-AF65-F5344CB8AC3E}">
        <p14:creationId xmlns:p14="http://schemas.microsoft.com/office/powerpoint/2010/main" val="2807283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C802F1-5D50-4ACF-3CB1-734BC0188CB5}"/>
              </a:ext>
            </a:extLst>
          </p:cNvPr>
          <p:cNvSpPr>
            <a:spLocks noGrp="1"/>
          </p:cNvSpPr>
          <p:nvPr>
            <p:ph type="sldNum" sz="quarter" idx="12"/>
          </p:nvPr>
        </p:nvSpPr>
        <p:spPr/>
        <p:txBody>
          <a:bodyPr/>
          <a:lstStyle/>
          <a:p>
            <a:fld id="{D78BEDA0-A7EB-4D32-BEA9-BCCFC5F45C3C}" type="slidenum">
              <a:rPr lang="tr-TR" smtClean="0"/>
              <a:pPr/>
              <a:t>14</a:t>
            </a:fld>
            <a:endParaRPr lang="tr-TR"/>
          </a:p>
        </p:txBody>
      </p:sp>
      <p:sp>
        <p:nvSpPr>
          <p:cNvPr id="7" name="TextBox 6">
            <a:extLst>
              <a:ext uri="{FF2B5EF4-FFF2-40B4-BE49-F238E27FC236}">
                <a16:creationId xmlns:a16="http://schemas.microsoft.com/office/drawing/2014/main" id="{A80835F0-8364-8789-D593-1DA4F01E62FA}"/>
              </a:ext>
            </a:extLst>
          </p:cNvPr>
          <p:cNvSpPr txBox="1"/>
          <p:nvPr/>
        </p:nvSpPr>
        <p:spPr>
          <a:xfrm>
            <a:off x="737828" y="1052736"/>
            <a:ext cx="7668344" cy="4093428"/>
          </a:xfrm>
          <a:prstGeom prst="rect">
            <a:avLst/>
          </a:prstGeom>
          <a:noFill/>
        </p:spPr>
        <p:txBody>
          <a:bodyPr wrap="square">
            <a:spAutoFit/>
          </a:bodyPr>
          <a:lstStyle/>
          <a:p>
            <a:pPr algn="just" fontAlgn="base">
              <a:buFont typeface="Arial" panose="020B0604020202020204" pitchFamily="34" charset="0"/>
              <a:buChar char="•"/>
            </a:pPr>
            <a:r>
              <a:rPr lang="en-US" sz="2000" b="1" i="0" dirty="0">
                <a:effectLst/>
                <a:latin typeface="Nunito" pitchFamily="2" charset="0"/>
              </a:rPr>
              <a:t>Principal Component Analysis (PCA) </a:t>
            </a:r>
            <a:r>
              <a:rPr lang="en-US" sz="2000" i="0" u="sng" dirty="0">
                <a:effectLst/>
                <a:latin typeface="Nunito" pitchFamily="2" charset="0"/>
              </a:rPr>
              <a:t>is a statistical procedure that uses an </a:t>
            </a:r>
            <a:r>
              <a:rPr lang="en-US" sz="2000" b="1" i="0" u="sng" dirty="0">
                <a:effectLst/>
                <a:latin typeface="Nunito" pitchFamily="2" charset="0"/>
              </a:rPr>
              <a:t>orthogonal transformation </a:t>
            </a:r>
            <a:r>
              <a:rPr lang="en-US" sz="2000" i="0" u="sng" dirty="0">
                <a:effectLst/>
                <a:latin typeface="Nunito" pitchFamily="2" charset="0"/>
              </a:rPr>
              <a:t>that converts a set of correlated variables to a set of uncorrelated variables</a:t>
            </a:r>
            <a:r>
              <a:rPr lang="en-US" sz="2000" b="0" i="0" dirty="0">
                <a:effectLst/>
                <a:latin typeface="Nunito" pitchFamily="2" charset="0"/>
              </a:rPr>
              <a:t>. PCA is the most widely used tool in exploratory data analysis and in machine learning for predictive models. Moreover, </a:t>
            </a:r>
          </a:p>
          <a:p>
            <a:pPr algn="just" fontAlgn="base">
              <a:buFont typeface="Arial" panose="020B0604020202020204" pitchFamily="34" charset="0"/>
              <a:buChar char="•"/>
            </a:pPr>
            <a:r>
              <a:rPr lang="en-US" sz="2000" b="0" i="0" dirty="0">
                <a:effectLst/>
                <a:latin typeface="Nunito" pitchFamily="2" charset="0"/>
              </a:rPr>
              <a:t>Principal Component Analysis (PCA) is an</a:t>
            </a:r>
            <a:r>
              <a:rPr lang="en-US" sz="2000" b="1" i="0" u="sng" dirty="0">
                <a:effectLst/>
                <a:latin typeface="Nunito" pitchFamily="2" charset="0"/>
              </a:rPr>
              <a:t> </a:t>
            </a:r>
            <a:r>
              <a:rPr lang="en-US" sz="2000" b="1" i="0" u="sng" dirty="0">
                <a:effectLst/>
                <a:latin typeface="Nunito" pitchFamily="2" charset="0"/>
                <a:hlinkClick r:id="rId2">
                  <a:extLst>
                    <a:ext uri="{A12FA001-AC4F-418D-AE19-62706E023703}">
                      <ahyp:hlinkClr xmlns:ahyp="http://schemas.microsoft.com/office/drawing/2018/hyperlinkcolor" val="tx"/>
                    </a:ext>
                  </a:extLst>
                </a:hlinkClick>
              </a:rPr>
              <a:t>unsupervised learning</a:t>
            </a:r>
            <a:r>
              <a:rPr lang="en-US" sz="2000" b="1" i="0" u="sng" dirty="0">
                <a:effectLst/>
                <a:latin typeface="Nunito" pitchFamily="2" charset="0"/>
              </a:rPr>
              <a:t> algorithm technique</a:t>
            </a:r>
            <a:r>
              <a:rPr lang="en-US" sz="2000" b="0" i="0" dirty="0">
                <a:effectLst/>
                <a:latin typeface="Nunito" pitchFamily="2" charset="0"/>
              </a:rPr>
              <a:t> used to examine the interrelations among a set of variables. It is also known as a general factor analysis where regression determines a line of best fit. </a:t>
            </a:r>
          </a:p>
          <a:p>
            <a:pPr algn="just" fontAlgn="base">
              <a:buFont typeface="Arial" panose="020B0604020202020204" pitchFamily="34" charset="0"/>
              <a:buChar char="•"/>
            </a:pPr>
            <a:r>
              <a:rPr lang="en-US" sz="2000" b="1" i="0" dirty="0">
                <a:effectLst/>
                <a:latin typeface="Nunito" pitchFamily="2" charset="0"/>
              </a:rPr>
              <a:t>The main goal of Principal Component Analysis (PCA) is to reduce the dimensionality of a dataset while preserving the most important patterns or relationships between the variables without any prior knowledge of the target variables. </a:t>
            </a:r>
          </a:p>
        </p:txBody>
      </p:sp>
    </p:spTree>
    <p:extLst>
      <p:ext uri="{BB962C8B-B14F-4D97-AF65-F5344CB8AC3E}">
        <p14:creationId xmlns:p14="http://schemas.microsoft.com/office/powerpoint/2010/main" val="40396023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8102-6767-3960-7F4C-CFEBA9776168}"/>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C0F04B4A-719A-2797-DB58-4A9501426C13}"/>
              </a:ext>
            </a:extLst>
          </p:cNvPr>
          <p:cNvSpPr>
            <a:spLocks noGrp="1"/>
          </p:cNvSpPr>
          <p:nvPr>
            <p:ph type="sldNum" sz="quarter" idx="12"/>
          </p:nvPr>
        </p:nvSpPr>
        <p:spPr/>
        <p:txBody>
          <a:bodyPr>
            <a:normAutofit fontScale="85000" lnSpcReduction="20000"/>
          </a:bodyPr>
          <a:lstStyle/>
          <a:p>
            <a:fld id="{BE0600B1-64E8-4F7B-8466-2C11EAFA42E6}" type="slidenum">
              <a:rPr lang="tr-TR" smtClean="0"/>
              <a:pPr/>
              <a:t>140</a:t>
            </a:fld>
            <a:endParaRPr lang="tr-TR"/>
          </a:p>
        </p:txBody>
      </p:sp>
      <p:pic>
        <p:nvPicPr>
          <p:cNvPr id="11" name="Picture 10">
            <a:extLst>
              <a:ext uri="{FF2B5EF4-FFF2-40B4-BE49-F238E27FC236}">
                <a16:creationId xmlns:a16="http://schemas.microsoft.com/office/drawing/2014/main" id="{FEED617F-8078-BAF1-1737-7F05BAFCDD86}"/>
              </a:ext>
            </a:extLst>
          </p:cNvPr>
          <p:cNvPicPr>
            <a:picLocks noChangeAspect="1"/>
          </p:cNvPicPr>
          <p:nvPr/>
        </p:nvPicPr>
        <p:blipFill>
          <a:blip r:embed="rId2"/>
          <a:stretch>
            <a:fillRect/>
          </a:stretch>
        </p:blipFill>
        <p:spPr>
          <a:xfrm>
            <a:off x="114300" y="1516698"/>
            <a:ext cx="9144000" cy="5512904"/>
          </a:xfrm>
          <a:prstGeom prst="rect">
            <a:avLst/>
          </a:prstGeom>
        </p:spPr>
      </p:pic>
    </p:spTree>
    <p:extLst>
      <p:ext uri="{BB962C8B-B14F-4D97-AF65-F5344CB8AC3E}">
        <p14:creationId xmlns:p14="http://schemas.microsoft.com/office/powerpoint/2010/main" val="34862487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774A-40CC-00B5-227B-32B0DF9F672F}"/>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0E06CAEA-0F1F-BC00-347F-81D84AF11787}"/>
              </a:ext>
            </a:extLst>
          </p:cNvPr>
          <p:cNvSpPr>
            <a:spLocks noGrp="1"/>
          </p:cNvSpPr>
          <p:nvPr>
            <p:ph type="sldNum" sz="quarter" idx="12"/>
          </p:nvPr>
        </p:nvSpPr>
        <p:spPr/>
        <p:txBody>
          <a:bodyPr>
            <a:normAutofit fontScale="85000" lnSpcReduction="20000"/>
          </a:bodyPr>
          <a:lstStyle/>
          <a:p>
            <a:fld id="{BE0600B1-64E8-4F7B-8466-2C11EAFA42E6}" type="slidenum">
              <a:rPr lang="tr-TR" smtClean="0"/>
              <a:pPr/>
              <a:t>141</a:t>
            </a:fld>
            <a:endParaRPr lang="tr-TR"/>
          </a:p>
        </p:txBody>
      </p:sp>
      <p:pic>
        <p:nvPicPr>
          <p:cNvPr id="5" name="Picture 4">
            <a:extLst>
              <a:ext uri="{FF2B5EF4-FFF2-40B4-BE49-F238E27FC236}">
                <a16:creationId xmlns:a16="http://schemas.microsoft.com/office/drawing/2014/main" id="{48068087-10D3-681E-249A-7644675F1F9F}"/>
              </a:ext>
            </a:extLst>
          </p:cNvPr>
          <p:cNvPicPr>
            <a:picLocks noChangeAspect="1"/>
          </p:cNvPicPr>
          <p:nvPr/>
        </p:nvPicPr>
        <p:blipFill>
          <a:blip r:embed="rId2"/>
          <a:stretch>
            <a:fillRect/>
          </a:stretch>
        </p:blipFill>
        <p:spPr>
          <a:xfrm>
            <a:off x="827584" y="2100346"/>
            <a:ext cx="7560840" cy="2657307"/>
          </a:xfrm>
          <a:prstGeom prst="rect">
            <a:avLst/>
          </a:prstGeom>
        </p:spPr>
      </p:pic>
    </p:spTree>
    <p:extLst>
      <p:ext uri="{BB962C8B-B14F-4D97-AF65-F5344CB8AC3E}">
        <p14:creationId xmlns:p14="http://schemas.microsoft.com/office/powerpoint/2010/main" val="4133197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Canonical Correlation Analysis</a:t>
            </a:r>
          </a:p>
        </p:txBody>
      </p:sp>
      <p:sp>
        <p:nvSpPr>
          <p:cNvPr id="3" name="Slide Number Placeholder 2"/>
          <p:cNvSpPr>
            <a:spLocks noGrp="1"/>
          </p:cNvSpPr>
          <p:nvPr>
            <p:ph type="sldNum" sz="quarter" idx="12"/>
          </p:nvPr>
        </p:nvSpPr>
        <p:spPr/>
        <p:txBody>
          <a:bodyPr>
            <a:normAutofit fontScale="85000" lnSpcReduction="20000"/>
          </a:bodyPr>
          <a:lstStyle/>
          <a:p>
            <a:fld id="{19AA777F-83C4-4430-B73C-3C94F37B39A6}" type="slidenum">
              <a:rPr lang="tr-TR" smtClean="0"/>
              <a:pPr/>
              <a:t>142</a:t>
            </a:fld>
            <a:endParaRPr lang="tr-TR"/>
          </a:p>
        </p:txBody>
      </p:sp>
      <p:sp>
        <p:nvSpPr>
          <p:cNvPr id="4" name="Content Placeholder 3"/>
          <p:cNvSpPr>
            <a:spLocks noGrp="1"/>
          </p:cNvSpPr>
          <p:nvPr>
            <p:ph sz="quarter" idx="1"/>
          </p:nvPr>
        </p:nvSpPr>
        <p:spPr/>
        <p:txBody>
          <a:bodyPr/>
          <a:lstStyle/>
          <a:p>
            <a:r>
              <a:rPr lang="tr-TR" b="1" i="1" dirty="0"/>
              <a:t>X</a:t>
            </a:r>
            <a:r>
              <a:rPr lang="tr-TR" dirty="0"/>
              <a:t>={</a:t>
            </a:r>
            <a:r>
              <a:rPr lang="tr-TR" b="1" i="1" dirty="0"/>
              <a:t>x</a:t>
            </a:r>
            <a:r>
              <a:rPr lang="tr-TR" i="1" baseline="30000" dirty="0"/>
              <a:t>t</a:t>
            </a:r>
            <a:r>
              <a:rPr lang="tr-TR" dirty="0"/>
              <a:t>,</a:t>
            </a:r>
            <a:r>
              <a:rPr lang="tr-TR" b="1" dirty="0"/>
              <a:t>y</a:t>
            </a:r>
            <a:r>
              <a:rPr lang="tr-TR" i="1" baseline="30000" dirty="0"/>
              <a:t>t</a:t>
            </a:r>
            <a:r>
              <a:rPr lang="tr-TR" dirty="0"/>
              <a:t>}</a:t>
            </a:r>
            <a:r>
              <a:rPr lang="tr-TR" baseline="-25000" dirty="0"/>
              <a:t>t</a:t>
            </a:r>
            <a:r>
              <a:rPr lang="tr-TR" dirty="0"/>
              <a:t> ; two sets of variables </a:t>
            </a:r>
            <a:r>
              <a:rPr lang="tr-TR" b="1" i="1" dirty="0"/>
              <a:t>x</a:t>
            </a:r>
            <a:r>
              <a:rPr lang="tr-TR" dirty="0"/>
              <a:t> and </a:t>
            </a:r>
            <a:r>
              <a:rPr lang="tr-TR" b="1" i="1" dirty="0"/>
              <a:t>y</a:t>
            </a:r>
            <a:r>
              <a:rPr lang="tr-TR" dirty="0"/>
              <a:t> x</a:t>
            </a:r>
          </a:p>
          <a:p>
            <a:r>
              <a:rPr lang="tr-TR" dirty="0"/>
              <a:t>We want to find two projections </a:t>
            </a:r>
            <a:r>
              <a:rPr lang="tr-TR" b="1" i="1" dirty="0"/>
              <a:t>w</a:t>
            </a:r>
            <a:r>
              <a:rPr lang="tr-TR" dirty="0"/>
              <a:t> and </a:t>
            </a:r>
            <a:r>
              <a:rPr lang="tr-TR" b="1" i="1" dirty="0"/>
              <a:t>v</a:t>
            </a:r>
            <a:r>
              <a:rPr lang="tr-TR" dirty="0"/>
              <a:t> st when </a:t>
            </a:r>
            <a:r>
              <a:rPr lang="tr-TR" b="1" i="1" dirty="0"/>
              <a:t>x</a:t>
            </a:r>
            <a:r>
              <a:rPr lang="tr-TR" dirty="0"/>
              <a:t> is projected along </a:t>
            </a:r>
            <a:r>
              <a:rPr lang="tr-TR" b="1" i="1" dirty="0"/>
              <a:t>w</a:t>
            </a:r>
            <a:r>
              <a:rPr lang="tr-TR" dirty="0"/>
              <a:t> and </a:t>
            </a:r>
            <a:r>
              <a:rPr lang="tr-TR" b="1" i="1" dirty="0"/>
              <a:t>y</a:t>
            </a:r>
            <a:r>
              <a:rPr lang="tr-TR" dirty="0"/>
              <a:t> is projected along </a:t>
            </a:r>
            <a:r>
              <a:rPr lang="tr-TR" b="1" i="1" dirty="0"/>
              <a:t>v</a:t>
            </a:r>
            <a:r>
              <a:rPr lang="tr-TR" dirty="0"/>
              <a:t>, the correlation is maximized:</a:t>
            </a:r>
          </a:p>
        </p:txBody>
      </p:sp>
      <p:pic>
        <p:nvPicPr>
          <p:cNvPr id="423938" name="Picture 2"/>
          <p:cNvPicPr>
            <a:picLocks noChangeAspect="1" noChangeArrowheads="1"/>
          </p:cNvPicPr>
          <p:nvPr/>
        </p:nvPicPr>
        <p:blipFill>
          <a:blip r:embed="rId2" cstate="print"/>
          <a:srcRect/>
          <a:stretch>
            <a:fillRect/>
          </a:stretch>
        </p:blipFill>
        <p:spPr bwMode="auto">
          <a:xfrm>
            <a:off x="1115616" y="3861048"/>
            <a:ext cx="7268717" cy="1944216"/>
          </a:xfrm>
          <a:prstGeom prst="rect">
            <a:avLst/>
          </a:prstGeom>
          <a:noFill/>
          <a:ln w="9525">
            <a:noFill/>
            <a:miter lim="800000"/>
            <a:headEnd/>
            <a:tailEnd/>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CCA</a:t>
            </a:r>
          </a:p>
        </p:txBody>
      </p:sp>
      <p:sp>
        <p:nvSpPr>
          <p:cNvPr id="2" name="Slide Number Placeholder 1"/>
          <p:cNvSpPr>
            <a:spLocks noGrp="1"/>
          </p:cNvSpPr>
          <p:nvPr>
            <p:ph type="sldNum" sz="quarter" idx="12"/>
          </p:nvPr>
        </p:nvSpPr>
        <p:spPr/>
        <p:txBody>
          <a:bodyPr>
            <a:normAutofit fontScale="85000" lnSpcReduction="20000"/>
          </a:bodyPr>
          <a:lstStyle/>
          <a:p>
            <a:fld id="{D78BEDA0-A7EB-4D32-BEA9-BCCFC5F45C3C}" type="slidenum">
              <a:rPr lang="tr-TR" smtClean="0"/>
              <a:pPr/>
              <a:t>143</a:t>
            </a:fld>
            <a:endParaRPr lang="tr-TR"/>
          </a:p>
        </p:txBody>
      </p:sp>
      <p:sp>
        <p:nvSpPr>
          <p:cNvPr id="5" name="Content Placeholder 4"/>
          <p:cNvSpPr>
            <a:spLocks noGrp="1"/>
          </p:cNvSpPr>
          <p:nvPr>
            <p:ph sz="quarter" idx="1"/>
          </p:nvPr>
        </p:nvSpPr>
        <p:spPr/>
        <p:txBody>
          <a:bodyPr/>
          <a:lstStyle/>
          <a:p>
            <a:r>
              <a:rPr lang="tr-TR" b="1" i="1" dirty="0"/>
              <a:t>x</a:t>
            </a:r>
            <a:r>
              <a:rPr lang="tr-TR" dirty="0"/>
              <a:t> and </a:t>
            </a:r>
            <a:r>
              <a:rPr lang="tr-TR" b="1" i="1" dirty="0"/>
              <a:t>y</a:t>
            </a:r>
            <a:r>
              <a:rPr lang="tr-TR" dirty="0"/>
              <a:t> may be two different views or modalities; e.g., image and word tags, and CCA does a joint mapping</a:t>
            </a:r>
          </a:p>
        </p:txBody>
      </p:sp>
      <p:pic>
        <p:nvPicPr>
          <p:cNvPr id="424962" name="Picture 2"/>
          <p:cNvPicPr>
            <a:picLocks noChangeAspect="1" noChangeArrowheads="1"/>
          </p:cNvPicPr>
          <p:nvPr/>
        </p:nvPicPr>
        <p:blipFill>
          <a:blip r:embed="rId2" cstate="print"/>
          <a:srcRect/>
          <a:stretch>
            <a:fillRect/>
          </a:stretch>
        </p:blipFill>
        <p:spPr bwMode="auto">
          <a:xfrm>
            <a:off x="1979712" y="3140968"/>
            <a:ext cx="5970992" cy="3096344"/>
          </a:xfrm>
          <a:prstGeom prst="rect">
            <a:avLst/>
          </a:prstGeom>
          <a:noFill/>
          <a:ln w="9525">
            <a:noFill/>
            <a:miter lim="800000"/>
            <a:headEnd/>
            <a:tailEnd/>
          </a:ln>
        </p:spPr>
      </p:pic>
      <p:sp>
        <p:nvSpPr>
          <p:cNvPr id="6" name="TextBox 5">
            <a:extLst>
              <a:ext uri="{FF2B5EF4-FFF2-40B4-BE49-F238E27FC236}">
                <a16:creationId xmlns:a16="http://schemas.microsoft.com/office/drawing/2014/main" id="{BBC44A8B-AF24-D445-C631-C965EF2367A5}"/>
              </a:ext>
            </a:extLst>
          </p:cNvPr>
          <p:cNvSpPr txBox="1"/>
          <p:nvPr/>
        </p:nvSpPr>
        <p:spPr>
          <a:xfrm>
            <a:off x="612648" y="6096000"/>
            <a:ext cx="8063808" cy="584775"/>
          </a:xfrm>
          <a:prstGeom prst="rect">
            <a:avLst/>
          </a:prstGeom>
          <a:noFill/>
        </p:spPr>
        <p:txBody>
          <a:bodyPr wrap="square">
            <a:spAutoFit/>
          </a:bodyPr>
          <a:lstStyle/>
          <a:p>
            <a:r>
              <a:rPr lang="en-US" sz="1600" dirty="0"/>
              <a:t>Figure 6.13 Canonical correlation analysis uses two sets of variables x and y and projects each so that the correlation after projections is maximized.</a:t>
            </a:r>
            <a:endParaRPr lang="en-IN" sz="1600"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solidFill>
                  <a:srgbClr val="FF0000"/>
                </a:solidFill>
              </a:rPr>
              <a:t>Isomap</a:t>
            </a:r>
          </a:p>
        </p:txBody>
      </p:sp>
      <p:sp>
        <p:nvSpPr>
          <p:cNvPr id="3" name="Slide Number Placeholder 2"/>
          <p:cNvSpPr>
            <a:spLocks noGrp="1"/>
          </p:cNvSpPr>
          <p:nvPr>
            <p:ph type="sldNum" sz="quarter" idx="12"/>
          </p:nvPr>
        </p:nvSpPr>
        <p:spPr/>
        <p:txBody>
          <a:bodyPr>
            <a:normAutofit fontScale="85000" lnSpcReduction="20000"/>
          </a:bodyPr>
          <a:lstStyle/>
          <a:p>
            <a:fld id="{D78BEDA0-A7EB-4D32-BEA9-BCCFC5F45C3C}" type="slidenum">
              <a:rPr lang="tr-TR" smtClean="0"/>
              <a:pPr/>
              <a:t>144</a:t>
            </a:fld>
            <a:endParaRPr lang="tr-TR"/>
          </a:p>
        </p:txBody>
      </p:sp>
      <p:sp>
        <p:nvSpPr>
          <p:cNvPr id="5" name="Content Placeholder 4"/>
          <p:cNvSpPr>
            <a:spLocks noGrp="1"/>
          </p:cNvSpPr>
          <p:nvPr>
            <p:ph sz="quarter" idx="1"/>
          </p:nvPr>
        </p:nvSpPr>
        <p:spPr/>
        <p:txBody>
          <a:bodyPr/>
          <a:lstStyle/>
          <a:p>
            <a:pPr algn="just"/>
            <a:r>
              <a:rPr lang="tr-TR" dirty="0">
                <a:solidFill>
                  <a:schemeClr val="tx2"/>
                </a:solidFill>
                <a:latin typeface="+mj-lt"/>
              </a:rPr>
              <a:t>Geodesic distance is the distance along the manifold that the data lies in, as opposed to the Euclidean distance in the input space</a:t>
            </a:r>
          </a:p>
          <a:p>
            <a:pPr>
              <a:buNone/>
            </a:pPr>
            <a:r>
              <a:rPr lang="tr-TR" dirty="0">
                <a:solidFill>
                  <a:schemeClr val="tx2"/>
                </a:solidFill>
                <a:latin typeface="+mj-lt"/>
              </a:rPr>
              <a:t> </a:t>
            </a:r>
          </a:p>
        </p:txBody>
      </p:sp>
      <p:pic>
        <p:nvPicPr>
          <p:cNvPr id="413698" name="Picture 2"/>
          <p:cNvPicPr>
            <a:picLocks noChangeAspect="1" noChangeArrowheads="1"/>
          </p:cNvPicPr>
          <p:nvPr/>
        </p:nvPicPr>
        <p:blipFill>
          <a:blip r:embed="rId2" cstate="print"/>
          <a:srcRect/>
          <a:stretch>
            <a:fillRect/>
          </a:stretch>
        </p:blipFill>
        <p:spPr bwMode="auto">
          <a:xfrm>
            <a:off x="1907704" y="3212976"/>
            <a:ext cx="4973787" cy="3023766"/>
          </a:xfrm>
          <a:prstGeom prst="rect">
            <a:avLst/>
          </a:prstGeom>
          <a:noFill/>
          <a:ln w="9525">
            <a:noFill/>
            <a:miter lim="800000"/>
            <a:headEnd/>
            <a:tailEnd/>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FA4F6-043D-059B-2456-22A41AEC44B1}"/>
              </a:ext>
            </a:extLst>
          </p:cNvPr>
          <p:cNvSpPr>
            <a:spLocks noGrp="1"/>
          </p:cNvSpPr>
          <p:nvPr>
            <p:ph type="title"/>
          </p:nvPr>
        </p:nvSpPr>
        <p:spPr/>
        <p:txBody>
          <a:bodyPr>
            <a:noAutofit/>
          </a:bodyPr>
          <a:lstStyle/>
          <a:p>
            <a:pPr algn="ctr"/>
            <a:r>
              <a:rPr lang="en-IN" sz="5400" b="1" i="0" dirty="0" err="1">
                <a:solidFill>
                  <a:schemeClr val="tx1"/>
                </a:solidFill>
                <a:effectLst/>
                <a:latin typeface="Source Sans 3"/>
              </a:rPr>
              <a:t>Isomap</a:t>
            </a:r>
            <a:br>
              <a:rPr lang="en-IN" sz="5400" b="1" i="0" dirty="0">
                <a:solidFill>
                  <a:schemeClr val="tx1"/>
                </a:solidFill>
                <a:effectLst/>
                <a:latin typeface="Source Sans 3"/>
              </a:rPr>
            </a:br>
            <a:endParaRPr lang="en-IN" sz="5400" dirty="0">
              <a:solidFill>
                <a:schemeClr val="tx1"/>
              </a:solidFill>
            </a:endParaRPr>
          </a:p>
        </p:txBody>
      </p:sp>
      <p:sp>
        <p:nvSpPr>
          <p:cNvPr id="3" name="Slide Number Placeholder 2">
            <a:extLst>
              <a:ext uri="{FF2B5EF4-FFF2-40B4-BE49-F238E27FC236}">
                <a16:creationId xmlns:a16="http://schemas.microsoft.com/office/drawing/2014/main" id="{7D4B6EA4-C968-321A-FB49-E1CF5A9C2913}"/>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145</a:t>
            </a:fld>
            <a:endParaRPr lang="tr-TR"/>
          </a:p>
        </p:txBody>
      </p:sp>
      <p:sp>
        <p:nvSpPr>
          <p:cNvPr id="4" name="Content Placeholder 3">
            <a:extLst>
              <a:ext uri="{FF2B5EF4-FFF2-40B4-BE49-F238E27FC236}">
                <a16:creationId xmlns:a16="http://schemas.microsoft.com/office/drawing/2014/main" id="{7408484D-B3E1-5F2B-FC88-D8E67794BEB3}"/>
              </a:ext>
            </a:extLst>
          </p:cNvPr>
          <p:cNvSpPr>
            <a:spLocks noGrp="1"/>
          </p:cNvSpPr>
          <p:nvPr>
            <p:ph sz="quarter" idx="1"/>
          </p:nvPr>
        </p:nvSpPr>
        <p:spPr/>
        <p:txBody>
          <a:bodyPr>
            <a:normAutofit fontScale="77500" lnSpcReduction="20000"/>
          </a:bodyPr>
          <a:lstStyle/>
          <a:p>
            <a:pPr algn="just" rtl="0" fontAlgn="base"/>
            <a:r>
              <a:rPr lang="en-US" b="0" i="0" dirty="0">
                <a:effectLst/>
                <a:latin typeface="Nunito" pitchFamily="2" charset="0"/>
              </a:rPr>
              <a:t>A </a:t>
            </a:r>
            <a:r>
              <a:rPr lang="en-US" b="1" i="0" dirty="0">
                <a:effectLst/>
                <a:latin typeface="Nunito" pitchFamily="2" charset="0"/>
              </a:rPr>
              <a:t>nonlinear dimensionality reduction method used in data analysis and machine learning is called </a:t>
            </a:r>
            <a:r>
              <a:rPr lang="en-US" b="1" i="0" dirty="0" err="1">
                <a:effectLst/>
                <a:latin typeface="Nunito" pitchFamily="2" charset="0"/>
              </a:rPr>
              <a:t>isomap</a:t>
            </a:r>
            <a:r>
              <a:rPr lang="en-US" b="0" i="0" dirty="0">
                <a:effectLst/>
                <a:latin typeface="Nunito" pitchFamily="2" charset="0"/>
              </a:rPr>
              <a:t>, short for isometric mapping. </a:t>
            </a:r>
            <a:r>
              <a:rPr lang="en-US" b="0" i="0" dirty="0" err="1">
                <a:effectLst/>
                <a:latin typeface="Nunito" pitchFamily="2" charset="0"/>
              </a:rPr>
              <a:t>Isomap</a:t>
            </a:r>
            <a:r>
              <a:rPr lang="en-US" b="0" i="0" dirty="0">
                <a:effectLst/>
                <a:latin typeface="Nunito" pitchFamily="2" charset="0"/>
              </a:rPr>
              <a:t> was developed to maintain the inherent geometry of high-dimensional data as a substitute for conventional techniques like Principal Component Analysis (PCA). </a:t>
            </a:r>
            <a:r>
              <a:rPr lang="en-US" b="0" i="0" u="sng" dirty="0" err="1">
                <a:effectLst/>
                <a:latin typeface="Nunito" pitchFamily="2" charset="0"/>
              </a:rPr>
              <a:t>Isomap</a:t>
            </a:r>
            <a:r>
              <a:rPr lang="en-US" b="0" i="0" u="sng" dirty="0">
                <a:effectLst/>
                <a:latin typeface="Nunito" pitchFamily="2" charset="0"/>
              </a:rPr>
              <a:t> creates a low-dimensional representation, usually a two- or three-dimensional map, by focusing on the preservation of pairwise distances between data points.</a:t>
            </a:r>
          </a:p>
          <a:p>
            <a:pPr algn="just" rtl="0" fontAlgn="base"/>
            <a:r>
              <a:rPr lang="en-US" b="0" i="0" u="sng" dirty="0">
                <a:effectLst/>
                <a:latin typeface="Nunito" pitchFamily="2" charset="0"/>
              </a:rPr>
              <a:t>This technique works especially well for extracting the underlying structure from large, complex datasets, like those from speech recognition</a:t>
            </a:r>
            <a:r>
              <a:rPr lang="en-US" b="0" i="0" dirty="0">
                <a:effectLst/>
                <a:latin typeface="Nunito" pitchFamily="2" charset="0"/>
              </a:rPr>
              <a:t>, image analysis, and biological systems. Finding patterns and insights in a variety of scientific and engineering domains is made possible by </a:t>
            </a:r>
            <a:r>
              <a:rPr lang="en-US" b="0" i="0" dirty="0" err="1">
                <a:effectLst/>
                <a:latin typeface="Nunito" pitchFamily="2" charset="0"/>
              </a:rPr>
              <a:t>Isomap’s</a:t>
            </a:r>
            <a:r>
              <a:rPr lang="en-US" b="0" i="0" dirty="0">
                <a:effectLst/>
                <a:latin typeface="Nunito" pitchFamily="2" charset="0"/>
              </a:rPr>
              <a:t> capacity to highlight the fundamental relationships found in data.</a:t>
            </a:r>
          </a:p>
          <a:p>
            <a:endParaRPr lang="en-IN" dirty="0"/>
          </a:p>
        </p:txBody>
      </p:sp>
    </p:spTree>
    <p:extLst>
      <p:ext uri="{BB962C8B-B14F-4D97-AF65-F5344CB8AC3E}">
        <p14:creationId xmlns:p14="http://schemas.microsoft.com/office/powerpoint/2010/main" val="236063899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F9710-0412-039C-16D1-DF85FF4ECA39}"/>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9D390EEB-BB63-6CD6-FEB0-C55366C8D8E1}"/>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146</a:t>
            </a:fld>
            <a:endParaRPr lang="tr-TR"/>
          </a:p>
        </p:txBody>
      </p:sp>
      <p:sp>
        <p:nvSpPr>
          <p:cNvPr id="4" name="Content Placeholder 3">
            <a:extLst>
              <a:ext uri="{FF2B5EF4-FFF2-40B4-BE49-F238E27FC236}">
                <a16:creationId xmlns:a16="http://schemas.microsoft.com/office/drawing/2014/main" id="{A5461E71-F030-031C-A63D-C48E2DF40625}"/>
              </a:ext>
            </a:extLst>
          </p:cNvPr>
          <p:cNvSpPr>
            <a:spLocks noGrp="1"/>
          </p:cNvSpPr>
          <p:nvPr>
            <p:ph sz="quarter" idx="1"/>
          </p:nvPr>
        </p:nvSpPr>
        <p:spPr/>
        <p:txBody>
          <a:bodyPr>
            <a:normAutofit fontScale="77500" lnSpcReduction="20000"/>
          </a:bodyPr>
          <a:lstStyle/>
          <a:p>
            <a:pPr algn="just" rtl="0" fontAlgn="base"/>
            <a:r>
              <a:rPr lang="en-US" b="0" i="0" dirty="0">
                <a:effectLst/>
                <a:latin typeface="Nunito" pitchFamily="2" charset="0"/>
              </a:rPr>
              <a:t>An understanding and </a:t>
            </a:r>
            <a:r>
              <a:rPr lang="en-US" b="0" i="0" u="sng" dirty="0">
                <a:effectLst/>
                <a:latin typeface="Nunito" pitchFamily="2" charset="0"/>
              </a:rPr>
              <a:t>representation of complicated data structures are crucial</a:t>
            </a:r>
            <a:r>
              <a:rPr lang="en-US" b="0" i="0" dirty="0">
                <a:effectLst/>
                <a:latin typeface="Nunito" pitchFamily="2" charset="0"/>
              </a:rPr>
              <a:t> for the field of machine learning. </a:t>
            </a:r>
          </a:p>
          <a:p>
            <a:pPr algn="just" rtl="0" fontAlgn="base"/>
            <a:r>
              <a:rPr lang="en-US" b="0" i="0" dirty="0">
                <a:effectLst/>
                <a:latin typeface="Nunito" pitchFamily="2" charset="0"/>
              </a:rPr>
              <a:t>To achieve this, Manifold Learning, a subset of unsupervised learning, has a significant role to play. Among the manifold learning techniques,</a:t>
            </a:r>
            <a:r>
              <a:rPr lang="en-US" b="0" i="0" u="sng" dirty="0">
                <a:effectLst/>
                <a:latin typeface="Nunito" pitchFamily="2" charset="0"/>
              </a:rPr>
              <a:t> </a:t>
            </a:r>
            <a:r>
              <a:rPr lang="en-US" b="0" i="0" u="sng" dirty="0">
                <a:effectLst/>
                <a:latin typeface="Nunito" pitchFamily="2" charset="0"/>
                <a:hlinkClick r:id="rId2">
                  <a:extLst>
                    <a:ext uri="{A12FA001-AC4F-418D-AE19-62706E023703}">
                      <ahyp:hlinkClr xmlns:ahyp="http://schemas.microsoft.com/office/drawing/2018/hyperlinkcolor" val="tx"/>
                    </a:ext>
                  </a:extLst>
                </a:hlinkClick>
              </a:rPr>
              <a:t>ISOMAP</a:t>
            </a:r>
            <a:r>
              <a:rPr lang="en-US" b="0" i="0" u="sng" dirty="0">
                <a:effectLst/>
                <a:latin typeface="Nunito" pitchFamily="2" charset="0"/>
              </a:rPr>
              <a:t> (Isometric Mapping) stands out for its prowess in capturing the intrinsic geometry of high-dimensional data</a:t>
            </a:r>
            <a:r>
              <a:rPr lang="en-US" b="0" i="0" dirty="0">
                <a:effectLst/>
                <a:latin typeface="Nunito" pitchFamily="2" charset="0"/>
              </a:rPr>
              <a:t>. In the case of situations in which linear methods are lacking, they have proved particularly efficient.</a:t>
            </a:r>
          </a:p>
          <a:p>
            <a:pPr algn="just" rtl="0" fontAlgn="base"/>
            <a:r>
              <a:rPr lang="en-US" b="0" i="0" dirty="0">
                <a:effectLst/>
                <a:latin typeface="Nunito" pitchFamily="2" charset="0"/>
              </a:rPr>
              <a:t>ISOMAP is a flexible tool that seamlessly blends multiple learning and dimensionality </a:t>
            </a:r>
            <a:r>
              <a:rPr lang="en-US" b="1" i="0" dirty="0">
                <a:effectLst/>
                <a:latin typeface="Nunito" pitchFamily="2" charset="0"/>
              </a:rPr>
              <a:t>reduction intending to obtain more detailed knowledge of the underlying structure of data</a:t>
            </a:r>
            <a:r>
              <a:rPr lang="en-US" b="0" i="0" dirty="0">
                <a:effectLst/>
                <a:latin typeface="Nunito" pitchFamily="2" charset="0"/>
              </a:rPr>
              <a:t>. This article takes a look at ISOMAP’s inner workings and sheds light on its parameters, functions, and proper implementation with </a:t>
            </a:r>
            <a:r>
              <a:rPr lang="en-US" b="0" i="0" dirty="0" err="1">
                <a:effectLst/>
                <a:latin typeface="Nunito" pitchFamily="2" charset="0"/>
              </a:rPr>
              <a:t>SkLearn</a:t>
            </a:r>
            <a:r>
              <a:rPr lang="en-US" b="0" i="0" dirty="0">
                <a:effectLst/>
                <a:latin typeface="Nunito" pitchFamily="2" charset="0"/>
              </a:rPr>
              <a:t>.</a:t>
            </a:r>
          </a:p>
          <a:p>
            <a:endParaRPr lang="en-IN" dirty="0"/>
          </a:p>
        </p:txBody>
      </p:sp>
    </p:spTree>
    <p:extLst>
      <p:ext uri="{BB962C8B-B14F-4D97-AF65-F5344CB8AC3E}">
        <p14:creationId xmlns:p14="http://schemas.microsoft.com/office/powerpoint/2010/main" val="280384149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250B5-896A-5C91-59A9-1001017D6CE3}"/>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0D9B5703-E465-C3BB-8E44-100E6FA32A5E}"/>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147</a:t>
            </a:fld>
            <a:endParaRPr lang="tr-TR"/>
          </a:p>
        </p:txBody>
      </p:sp>
      <p:sp>
        <p:nvSpPr>
          <p:cNvPr id="4" name="Content Placeholder 3">
            <a:extLst>
              <a:ext uri="{FF2B5EF4-FFF2-40B4-BE49-F238E27FC236}">
                <a16:creationId xmlns:a16="http://schemas.microsoft.com/office/drawing/2014/main" id="{547FA870-3DBB-9772-17FB-860B5B5854E1}"/>
              </a:ext>
            </a:extLst>
          </p:cNvPr>
          <p:cNvSpPr>
            <a:spLocks noGrp="1"/>
          </p:cNvSpPr>
          <p:nvPr>
            <p:ph sz="quarter" idx="1"/>
          </p:nvPr>
        </p:nvSpPr>
        <p:spPr/>
        <p:txBody>
          <a:bodyPr/>
          <a:lstStyle/>
          <a:p>
            <a:endParaRPr lang="en-IN"/>
          </a:p>
        </p:txBody>
      </p:sp>
      <p:pic>
        <p:nvPicPr>
          <p:cNvPr id="6" name="Picture 5">
            <a:extLst>
              <a:ext uri="{FF2B5EF4-FFF2-40B4-BE49-F238E27FC236}">
                <a16:creationId xmlns:a16="http://schemas.microsoft.com/office/drawing/2014/main" id="{6084D78A-9F75-B2C2-0DD5-4ED989585F80}"/>
              </a:ext>
            </a:extLst>
          </p:cNvPr>
          <p:cNvPicPr>
            <a:picLocks noChangeAspect="1"/>
          </p:cNvPicPr>
          <p:nvPr/>
        </p:nvPicPr>
        <p:blipFill>
          <a:blip r:embed="rId2"/>
          <a:stretch>
            <a:fillRect/>
          </a:stretch>
        </p:blipFill>
        <p:spPr>
          <a:xfrm>
            <a:off x="971600" y="119063"/>
            <a:ext cx="7200799" cy="6046242"/>
          </a:xfrm>
          <a:prstGeom prst="rect">
            <a:avLst/>
          </a:prstGeom>
        </p:spPr>
      </p:pic>
    </p:spTree>
    <p:extLst>
      <p:ext uri="{BB962C8B-B14F-4D97-AF65-F5344CB8AC3E}">
        <p14:creationId xmlns:p14="http://schemas.microsoft.com/office/powerpoint/2010/main" val="26613252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1AC460-C7FD-B3F0-5760-A6DA77D47866}"/>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148</a:t>
            </a:fld>
            <a:endParaRPr lang="tr-TR"/>
          </a:p>
        </p:txBody>
      </p:sp>
      <p:pic>
        <p:nvPicPr>
          <p:cNvPr id="6" name="Content Placeholder 5">
            <a:extLst>
              <a:ext uri="{FF2B5EF4-FFF2-40B4-BE49-F238E27FC236}">
                <a16:creationId xmlns:a16="http://schemas.microsoft.com/office/drawing/2014/main" id="{C83A2249-2A55-6567-C02F-785B4891BF0D}"/>
              </a:ext>
            </a:extLst>
          </p:cNvPr>
          <p:cNvPicPr>
            <a:picLocks noGrp="1" noChangeAspect="1"/>
          </p:cNvPicPr>
          <p:nvPr>
            <p:ph sz="quarter" idx="1"/>
          </p:nvPr>
        </p:nvPicPr>
        <p:blipFill>
          <a:blip r:embed="rId2"/>
          <a:stretch>
            <a:fillRect/>
          </a:stretch>
        </p:blipFill>
        <p:spPr>
          <a:xfrm>
            <a:off x="1115616" y="332656"/>
            <a:ext cx="6264696" cy="5763344"/>
          </a:xfrm>
        </p:spPr>
      </p:pic>
    </p:spTree>
    <p:extLst>
      <p:ext uri="{BB962C8B-B14F-4D97-AF65-F5344CB8AC3E}">
        <p14:creationId xmlns:p14="http://schemas.microsoft.com/office/powerpoint/2010/main" val="39954675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solidFill>
                  <a:srgbClr val="FF0000"/>
                </a:solidFill>
              </a:rPr>
              <a:t>Isomap</a:t>
            </a:r>
            <a:r>
              <a:rPr lang="tr-TR" dirty="0"/>
              <a:t> </a:t>
            </a:r>
          </a:p>
        </p:txBody>
      </p:sp>
      <p:sp>
        <p:nvSpPr>
          <p:cNvPr id="5" name="Slide Number Placeholder 4"/>
          <p:cNvSpPr>
            <a:spLocks noGrp="1"/>
          </p:cNvSpPr>
          <p:nvPr>
            <p:ph type="sldNum" sz="quarter" idx="12"/>
          </p:nvPr>
        </p:nvSpPr>
        <p:spPr/>
        <p:txBody>
          <a:bodyPr>
            <a:normAutofit fontScale="85000" lnSpcReduction="20000"/>
          </a:bodyPr>
          <a:lstStyle/>
          <a:p>
            <a:fld id="{19AA777F-83C4-4430-B73C-3C94F37B39A6}" type="slidenum">
              <a:rPr lang="tr-TR" smtClean="0"/>
              <a:pPr/>
              <a:t>149</a:t>
            </a:fld>
            <a:endParaRPr lang="tr-TR"/>
          </a:p>
        </p:txBody>
      </p:sp>
      <p:sp>
        <p:nvSpPr>
          <p:cNvPr id="3" name="Content Placeholder 2"/>
          <p:cNvSpPr>
            <a:spLocks noGrp="1"/>
          </p:cNvSpPr>
          <p:nvPr>
            <p:ph sz="quarter" idx="1"/>
          </p:nvPr>
        </p:nvSpPr>
        <p:spPr/>
        <p:txBody>
          <a:bodyPr>
            <a:normAutofit/>
          </a:bodyPr>
          <a:lstStyle/>
          <a:p>
            <a:r>
              <a:rPr lang="tr-TR" sz="2800" dirty="0">
                <a:solidFill>
                  <a:schemeClr val="tx2"/>
                </a:solidFill>
                <a:latin typeface="+mj-lt"/>
              </a:rPr>
              <a:t>Instances r and s are connected in the graph if </a:t>
            </a:r>
          </a:p>
          <a:p>
            <a:pPr lvl="1">
              <a:buNone/>
            </a:pPr>
            <a:r>
              <a:rPr lang="tr-TR" sz="2800" dirty="0">
                <a:solidFill>
                  <a:schemeClr val="tx2"/>
                </a:solidFill>
                <a:latin typeface="+mj-lt"/>
              </a:rPr>
              <a:t>||</a:t>
            </a:r>
            <a:r>
              <a:rPr lang="tr-TR" sz="2800" b="1" i="1" dirty="0">
                <a:solidFill>
                  <a:schemeClr val="tx2"/>
                </a:solidFill>
                <a:latin typeface="+mj-lt"/>
              </a:rPr>
              <a:t>x</a:t>
            </a:r>
            <a:r>
              <a:rPr lang="tr-TR" sz="2800" baseline="30000" dirty="0">
                <a:solidFill>
                  <a:schemeClr val="tx2"/>
                </a:solidFill>
                <a:latin typeface="+mj-lt"/>
              </a:rPr>
              <a:t>r</a:t>
            </a:r>
            <a:r>
              <a:rPr lang="tr-TR" sz="2800" dirty="0">
                <a:solidFill>
                  <a:schemeClr val="tx2"/>
                </a:solidFill>
                <a:latin typeface="+mj-lt"/>
              </a:rPr>
              <a:t>-</a:t>
            </a:r>
            <a:r>
              <a:rPr lang="tr-TR" sz="2800" b="1" i="1" dirty="0">
                <a:solidFill>
                  <a:schemeClr val="tx2"/>
                </a:solidFill>
              </a:rPr>
              <a:t>x</a:t>
            </a:r>
            <a:r>
              <a:rPr lang="tr-TR" sz="2800" baseline="30000" dirty="0">
                <a:solidFill>
                  <a:schemeClr val="tx2"/>
                </a:solidFill>
              </a:rPr>
              <a:t>s</a:t>
            </a:r>
            <a:r>
              <a:rPr lang="tr-TR" sz="2800" dirty="0">
                <a:solidFill>
                  <a:schemeClr val="tx2"/>
                </a:solidFill>
                <a:latin typeface="+mj-lt"/>
              </a:rPr>
              <a:t>||&lt;</a:t>
            </a:r>
            <a:r>
              <a:rPr lang="tr-TR" sz="2800" dirty="0">
                <a:solidFill>
                  <a:schemeClr val="tx2"/>
                </a:solidFill>
                <a:latin typeface="Symbol" pitchFamily="18" charset="2"/>
              </a:rPr>
              <a:t>e </a:t>
            </a:r>
            <a:r>
              <a:rPr lang="tr-TR" sz="2800" dirty="0">
                <a:solidFill>
                  <a:schemeClr val="tx2"/>
                </a:solidFill>
                <a:latin typeface="+mj-lt"/>
              </a:rPr>
              <a:t>or if </a:t>
            </a:r>
            <a:r>
              <a:rPr lang="tr-TR" sz="2800" b="1" i="1" dirty="0">
                <a:solidFill>
                  <a:schemeClr val="tx2"/>
                </a:solidFill>
              </a:rPr>
              <a:t>x</a:t>
            </a:r>
            <a:r>
              <a:rPr lang="tr-TR" sz="2800" baseline="30000" dirty="0">
                <a:solidFill>
                  <a:schemeClr val="tx2"/>
                </a:solidFill>
              </a:rPr>
              <a:t>s </a:t>
            </a:r>
            <a:r>
              <a:rPr lang="tr-TR" sz="2800" dirty="0">
                <a:solidFill>
                  <a:schemeClr val="tx2"/>
                </a:solidFill>
                <a:latin typeface="+mj-lt"/>
              </a:rPr>
              <a:t>is one of the </a:t>
            </a:r>
            <a:r>
              <a:rPr lang="tr-TR" sz="2800" i="1" dirty="0">
                <a:solidFill>
                  <a:schemeClr val="tx2"/>
                </a:solidFill>
                <a:latin typeface="+mj-lt"/>
              </a:rPr>
              <a:t>k</a:t>
            </a:r>
            <a:r>
              <a:rPr lang="tr-TR" sz="2800" dirty="0">
                <a:solidFill>
                  <a:schemeClr val="tx2"/>
                </a:solidFill>
                <a:latin typeface="+mj-lt"/>
              </a:rPr>
              <a:t> neighbors of </a:t>
            </a:r>
            <a:r>
              <a:rPr lang="tr-TR" sz="2800" b="1" i="1" dirty="0">
                <a:solidFill>
                  <a:schemeClr val="tx2"/>
                </a:solidFill>
              </a:rPr>
              <a:t>x</a:t>
            </a:r>
            <a:r>
              <a:rPr lang="tr-TR" sz="2800" baseline="30000" dirty="0">
                <a:solidFill>
                  <a:schemeClr val="tx2"/>
                </a:solidFill>
              </a:rPr>
              <a:t>r </a:t>
            </a:r>
          </a:p>
          <a:p>
            <a:pPr lvl="1">
              <a:buNone/>
            </a:pPr>
            <a:r>
              <a:rPr lang="tr-TR" sz="2800" dirty="0">
                <a:solidFill>
                  <a:schemeClr val="tx2"/>
                </a:solidFill>
                <a:latin typeface="+mj-lt"/>
              </a:rPr>
              <a:t>The edge length is </a:t>
            </a:r>
            <a:r>
              <a:rPr lang="tr-TR" sz="2800" dirty="0">
                <a:solidFill>
                  <a:schemeClr val="tx2"/>
                </a:solidFill>
              </a:rPr>
              <a:t>||</a:t>
            </a:r>
            <a:r>
              <a:rPr lang="tr-TR" sz="2800" b="1" i="1" dirty="0">
                <a:solidFill>
                  <a:schemeClr val="tx2"/>
                </a:solidFill>
              </a:rPr>
              <a:t>x</a:t>
            </a:r>
            <a:r>
              <a:rPr lang="tr-TR" sz="2800" baseline="30000" dirty="0">
                <a:solidFill>
                  <a:schemeClr val="tx2"/>
                </a:solidFill>
              </a:rPr>
              <a:t>r</a:t>
            </a:r>
            <a:r>
              <a:rPr lang="tr-TR" sz="2800" dirty="0">
                <a:solidFill>
                  <a:schemeClr val="tx2"/>
                </a:solidFill>
              </a:rPr>
              <a:t>-</a:t>
            </a:r>
            <a:r>
              <a:rPr lang="tr-TR" sz="2800" b="1" i="1" dirty="0">
                <a:solidFill>
                  <a:schemeClr val="tx2"/>
                </a:solidFill>
              </a:rPr>
              <a:t>x</a:t>
            </a:r>
            <a:r>
              <a:rPr lang="tr-TR" sz="2800" baseline="30000" dirty="0">
                <a:solidFill>
                  <a:schemeClr val="tx2"/>
                </a:solidFill>
              </a:rPr>
              <a:t>s</a:t>
            </a:r>
            <a:r>
              <a:rPr lang="tr-TR" sz="2800" dirty="0">
                <a:solidFill>
                  <a:schemeClr val="tx2"/>
                </a:solidFill>
              </a:rPr>
              <a:t>||</a:t>
            </a:r>
            <a:endParaRPr lang="tr-TR" sz="2800" baseline="30000" dirty="0">
              <a:solidFill>
                <a:schemeClr val="tx2"/>
              </a:solidFill>
              <a:latin typeface="+mj-lt"/>
            </a:endParaRPr>
          </a:p>
          <a:p>
            <a:r>
              <a:rPr lang="tr-TR" sz="2800" dirty="0">
                <a:solidFill>
                  <a:schemeClr val="tx2"/>
                </a:solidFill>
                <a:latin typeface="+mj-lt"/>
              </a:rPr>
              <a:t>For two nodes r and s not connected, the distance is equal to the shortest path between them</a:t>
            </a:r>
          </a:p>
          <a:p>
            <a:r>
              <a:rPr lang="tr-TR" sz="2800" dirty="0">
                <a:solidFill>
                  <a:schemeClr val="tx2"/>
                </a:solidFill>
                <a:latin typeface="+mj-lt"/>
              </a:rPr>
              <a:t>Once the </a:t>
            </a:r>
            <a:r>
              <a:rPr lang="tr-TR" sz="2800" i="1" dirty="0">
                <a:solidFill>
                  <a:schemeClr val="tx2"/>
                </a:solidFill>
                <a:latin typeface="+mj-lt"/>
              </a:rPr>
              <a:t>N</a:t>
            </a:r>
            <a:r>
              <a:rPr lang="tr-TR" sz="2800" dirty="0">
                <a:solidFill>
                  <a:schemeClr val="tx2"/>
                </a:solidFill>
                <a:latin typeface="+mj-lt"/>
              </a:rPr>
              <a:t>x</a:t>
            </a:r>
            <a:r>
              <a:rPr lang="tr-TR" sz="2800" i="1" dirty="0">
                <a:solidFill>
                  <a:schemeClr val="tx2"/>
                </a:solidFill>
                <a:latin typeface="+mj-lt"/>
              </a:rPr>
              <a:t>N</a:t>
            </a:r>
            <a:r>
              <a:rPr lang="tr-TR" sz="2800" dirty="0">
                <a:solidFill>
                  <a:schemeClr val="tx2"/>
                </a:solidFill>
                <a:latin typeface="+mj-lt"/>
              </a:rPr>
              <a:t> distance matrix is thus formed, use MDS to find a lower-dimensional mapping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17F73B-25F8-430B-2744-558338D0013A}"/>
              </a:ext>
            </a:extLst>
          </p:cNvPr>
          <p:cNvSpPr>
            <a:spLocks noGrp="1"/>
          </p:cNvSpPr>
          <p:nvPr>
            <p:ph type="sldNum" sz="quarter" idx="12"/>
          </p:nvPr>
        </p:nvSpPr>
        <p:spPr/>
        <p:txBody>
          <a:bodyPr/>
          <a:lstStyle/>
          <a:p>
            <a:fld id="{D78BEDA0-A7EB-4D32-BEA9-BCCFC5F45C3C}" type="slidenum">
              <a:rPr lang="tr-TR" smtClean="0"/>
              <a:pPr/>
              <a:t>15</a:t>
            </a:fld>
            <a:endParaRPr lang="tr-TR"/>
          </a:p>
        </p:txBody>
      </p:sp>
      <p:pic>
        <p:nvPicPr>
          <p:cNvPr id="4" name="Picture 3">
            <a:extLst>
              <a:ext uri="{FF2B5EF4-FFF2-40B4-BE49-F238E27FC236}">
                <a16:creationId xmlns:a16="http://schemas.microsoft.com/office/drawing/2014/main" id="{7F9A61A6-9054-CB51-0B66-B0E2136D3045}"/>
              </a:ext>
            </a:extLst>
          </p:cNvPr>
          <p:cNvPicPr>
            <a:picLocks noChangeAspect="1"/>
          </p:cNvPicPr>
          <p:nvPr/>
        </p:nvPicPr>
        <p:blipFill>
          <a:blip r:embed="rId2"/>
          <a:stretch>
            <a:fillRect/>
          </a:stretch>
        </p:blipFill>
        <p:spPr>
          <a:xfrm>
            <a:off x="0" y="2044640"/>
            <a:ext cx="9144000" cy="2768720"/>
          </a:xfrm>
          <a:prstGeom prst="rect">
            <a:avLst/>
          </a:prstGeom>
        </p:spPr>
      </p:pic>
    </p:spTree>
    <p:extLst>
      <p:ext uri="{BB962C8B-B14F-4D97-AF65-F5344CB8AC3E}">
        <p14:creationId xmlns:p14="http://schemas.microsoft.com/office/powerpoint/2010/main" val="10018151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B665-D659-BA75-D771-122CF1C09090}"/>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5872C5C2-A553-4C5C-CFBF-BBFFBC2AF627}"/>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150</a:t>
            </a:fld>
            <a:endParaRPr lang="tr-TR"/>
          </a:p>
        </p:txBody>
      </p:sp>
      <p:sp>
        <p:nvSpPr>
          <p:cNvPr id="4" name="Content Placeholder 3">
            <a:extLst>
              <a:ext uri="{FF2B5EF4-FFF2-40B4-BE49-F238E27FC236}">
                <a16:creationId xmlns:a16="http://schemas.microsoft.com/office/drawing/2014/main" id="{3E646FB1-301F-5C44-9EF6-F582EA5F6B35}"/>
              </a:ext>
            </a:extLst>
          </p:cNvPr>
          <p:cNvSpPr>
            <a:spLocks noGrp="1"/>
          </p:cNvSpPr>
          <p:nvPr>
            <p:ph sz="quarter" idx="1"/>
          </p:nvPr>
        </p:nvSpPr>
        <p:spPr/>
        <p:txBody>
          <a:bodyPr>
            <a:normAutofit fontScale="62500" lnSpcReduction="20000"/>
          </a:bodyPr>
          <a:lstStyle/>
          <a:p>
            <a:pPr algn="l" fontAlgn="base"/>
            <a:r>
              <a:rPr lang="en-US" b="1" i="0" dirty="0">
                <a:effectLst/>
                <a:latin typeface="Nunito" pitchFamily="2" charset="0"/>
              </a:rPr>
              <a:t>Manifold Learning</a:t>
            </a:r>
          </a:p>
          <a:p>
            <a:pPr algn="just" rtl="0" fontAlgn="base"/>
            <a:r>
              <a:rPr lang="en-US" b="0" i="0" dirty="0">
                <a:effectLst/>
                <a:latin typeface="Nunito" pitchFamily="2" charset="0"/>
              </a:rPr>
              <a:t>To understand the underlying structure of complex data, Manifold Learning is an </a:t>
            </a:r>
            <a:r>
              <a:rPr lang="en-US" b="0" i="0" u="sng" dirty="0">
                <a:effectLst/>
                <a:latin typeface="Nunito" pitchFamily="2" charset="0"/>
                <a:hlinkClick r:id="rId2">
                  <a:extLst>
                    <a:ext uri="{A12FA001-AC4F-418D-AE19-62706E023703}">
                      <ahyp:hlinkClr xmlns:ahyp="http://schemas.microsoft.com/office/drawing/2018/hyperlinkcolor" val="tx"/>
                    </a:ext>
                  </a:extLst>
                </a:hlinkClick>
              </a:rPr>
              <a:t>unsupervised </a:t>
            </a:r>
            <a:r>
              <a:rPr lang="en-US" b="0" i="0" dirty="0">
                <a:effectLst/>
                <a:latin typeface="Nunito" pitchFamily="2" charset="0"/>
              </a:rPr>
              <a:t>method of learning. Basically, it is aimed at capturing the inherent characteristics of High Definition Datasets and representing them from a less dimensional space. Multiple learning allows the discovery of nonlinear relationships hidden within data, which is a valuable asset in different applications compared to linear technique</a:t>
            </a:r>
          </a:p>
          <a:p>
            <a:pPr algn="just" fontAlgn="base"/>
            <a:r>
              <a:rPr lang="en-US" b="1" i="0" dirty="0">
                <a:effectLst/>
                <a:latin typeface="Nunito" pitchFamily="2" charset="0"/>
              </a:rPr>
              <a:t>Isometric Mapping Concept</a:t>
            </a:r>
          </a:p>
          <a:p>
            <a:pPr algn="just" rtl="0" fontAlgn="base"/>
            <a:r>
              <a:rPr lang="en-US" b="0" i="0" dirty="0">
                <a:effectLst/>
                <a:latin typeface="Nunito" pitchFamily="2" charset="0"/>
              </a:rPr>
              <a:t>The idea of an Isometric Map, which aims to preserve pairwise distance between points, is central to ISOMAP. In doing so, it seeks to achieve low dimensionality representation for the data while at the same time keeping </a:t>
            </a:r>
            <a:r>
              <a:rPr lang="en-US" b="0" i="0" u="sng" dirty="0">
                <a:effectLst/>
                <a:latin typeface="Nunito" pitchFamily="2" charset="0"/>
                <a:hlinkClick r:id="rId3">
                  <a:extLst>
                    <a:ext uri="{A12FA001-AC4F-418D-AE19-62706E023703}">
                      <ahyp:hlinkClr xmlns:ahyp="http://schemas.microsoft.com/office/drawing/2018/hyperlinkcolor" val="tx"/>
                    </a:ext>
                  </a:extLst>
                </a:hlinkClick>
              </a:rPr>
              <a:t>geodesic distances</a:t>
            </a:r>
            <a:r>
              <a:rPr lang="en-US" b="0" i="0" dirty="0">
                <a:effectLst/>
                <a:latin typeface="Nunito" pitchFamily="2" charset="0"/>
              </a:rPr>
              <a:t> as shortest possible along the curving edge of the data manifold. This is particularly important in situations where the underlying structure has been broken or folded, since traditional methods such as </a:t>
            </a:r>
            <a:r>
              <a:rPr lang="en-US" b="0" i="0" u="sng" dirty="0">
                <a:effectLst/>
                <a:latin typeface="Nunito" pitchFamily="2" charset="0"/>
                <a:hlinkClick r:id="rId4">
                  <a:extLst>
                    <a:ext uri="{A12FA001-AC4F-418D-AE19-62706E023703}">
                      <ahyp:hlinkClr xmlns:ahyp="http://schemas.microsoft.com/office/drawing/2018/hyperlinkcolor" val="tx"/>
                    </a:ext>
                  </a:extLst>
                </a:hlinkClick>
              </a:rPr>
              <a:t>PCA </a:t>
            </a:r>
            <a:r>
              <a:rPr lang="en-US" b="0" i="0" dirty="0">
                <a:effectLst/>
                <a:latin typeface="Nunito" pitchFamily="2" charset="0"/>
              </a:rPr>
              <a:t>are not able to take these nuances into account.</a:t>
            </a:r>
          </a:p>
          <a:p>
            <a:pPr algn="just" rtl="0" fontAlgn="base"/>
            <a:r>
              <a:rPr lang="en-US" b="0" i="0" dirty="0">
                <a:effectLst/>
                <a:latin typeface="Nunito" pitchFamily="2" charset="0"/>
              </a:rPr>
              <a:t>es.</a:t>
            </a:r>
          </a:p>
          <a:p>
            <a:endParaRPr lang="en-IN" dirty="0"/>
          </a:p>
        </p:txBody>
      </p:sp>
    </p:spTree>
    <p:extLst>
      <p:ext uri="{BB962C8B-B14F-4D97-AF65-F5344CB8AC3E}">
        <p14:creationId xmlns:p14="http://schemas.microsoft.com/office/powerpoint/2010/main" val="647372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63A14-068C-3E4B-E709-7961BD98B893}"/>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8957D88F-0800-2A3B-945C-5DD4B259418B}"/>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151</a:t>
            </a:fld>
            <a:endParaRPr lang="tr-TR"/>
          </a:p>
        </p:txBody>
      </p:sp>
      <p:sp>
        <p:nvSpPr>
          <p:cNvPr id="4" name="Content Placeholder 3">
            <a:extLst>
              <a:ext uri="{FF2B5EF4-FFF2-40B4-BE49-F238E27FC236}">
                <a16:creationId xmlns:a16="http://schemas.microsoft.com/office/drawing/2014/main" id="{FAC9BE29-DC01-64E8-DE6D-04D149069122}"/>
              </a:ext>
            </a:extLst>
          </p:cNvPr>
          <p:cNvSpPr>
            <a:spLocks noGrp="1"/>
          </p:cNvSpPr>
          <p:nvPr>
            <p:ph sz="quarter" idx="1"/>
          </p:nvPr>
        </p:nvSpPr>
        <p:spPr/>
        <p:txBody>
          <a:bodyPr>
            <a:normAutofit fontScale="92500" lnSpcReduction="20000"/>
          </a:bodyPr>
          <a:lstStyle/>
          <a:p>
            <a:pPr algn="l" fontAlgn="base"/>
            <a:r>
              <a:rPr lang="en-US" b="1" i="0" dirty="0">
                <a:effectLst/>
                <a:latin typeface="Nunito" pitchFamily="2" charset="0"/>
              </a:rPr>
              <a:t>Relation between Geodesic Distances and Euclidean Distances</a:t>
            </a:r>
          </a:p>
          <a:p>
            <a:pPr algn="l" rtl="0" fontAlgn="base"/>
            <a:r>
              <a:rPr lang="en-US" b="0" i="0" dirty="0">
                <a:effectLst/>
                <a:latin typeface="Nunito" pitchFamily="2" charset="0"/>
              </a:rPr>
              <a:t>Understanding the distinction between equatorial and elliptic distances is of vital importance for ISOMAP. The geodesic distance considers the shortest path along the curved surface of the manifold, as opposed to </a:t>
            </a:r>
            <a:r>
              <a:rPr lang="en-US" b="0" i="0" u="sng" dirty="0">
                <a:effectLst/>
                <a:latin typeface="Nunito" pitchFamily="2" charset="0"/>
                <a:hlinkClick r:id="rId2">
                  <a:extLst>
                    <a:ext uri="{A12FA001-AC4F-418D-AE19-62706E023703}">
                      <ahyp:hlinkClr xmlns:ahyp="http://schemas.microsoft.com/office/drawing/2018/hyperlinkcolor" val="tx"/>
                    </a:ext>
                  </a:extLst>
                </a:hlinkClick>
              </a:rPr>
              <a:t>Euclidean distances</a:t>
            </a:r>
            <a:r>
              <a:rPr lang="en-US" b="0" i="0" dirty="0">
                <a:effectLst/>
                <a:latin typeface="Nunito" pitchFamily="2" charset="0"/>
              </a:rPr>
              <a:t> which are measured by measuring straight Line distances in the input space. In order to provide a more precise representation of the data’s internal structure, ISOMAP exploits these quantum </a:t>
            </a:r>
            <a:r>
              <a:rPr lang="en-US" b="0" i="0" dirty="0">
                <a:solidFill>
                  <a:srgbClr val="FFFFFF"/>
                </a:solidFill>
                <a:effectLst/>
                <a:latin typeface="Nunito" pitchFamily="2" charset="0"/>
              </a:rPr>
              <a:t>distances.</a:t>
            </a:r>
          </a:p>
          <a:p>
            <a:endParaRPr lang="en-IN" dirty="0"/>
          </a:p>
        </p:txBody>
      </p:sp>
    </p:spTree>
    <p:extLst>
      <p:ext uri="{BB962C8B-B14F-4D97-AF65-F5344CB8AC3E}">
        <p14:creationId xmlns:p14="http://schemas.microsoft.com/office/powerpoint/2010/main" val="142496098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62E9A-E94D-43E2-90F6-AD9CB0D0870A}"/>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4CE3C5D3-208E-891C-351A-BFDDECB29928}"/>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152</a:t>
            </a:fld>
            <a:endParaRPr lang="tr-TR"/>
          </a:p>
        </p:txBody>
      </p:sp>
      <p:sp>
        <p:nvSpPr>
          <p:cNvPr id="4" name="Content Placeholder 3">
            <a:extLst>
              <a:ext uri="{FF2B5EF4-FFF2-40B4-BE49-F238E27FC236}">
                <a16:creationId xmlns:a16="http://schemas.microsoft.com/office/drawing/2014/main" id="{7C97988B-AEDC-EA6A-A08D-089276F0A853}"/>
              </a:ext>
            </a:extLst>
          </p:cNvPr>
          <p:cNvSpPr>
            <a:spLocks noGrp="1"/>
          </p:cNvSpPr>
          <p:nvPr>
            <p:ph sz="quarter" idx="1"/>
          </p:nvPr>
        </p:nvSpPr>
        <p:spPr/>
        <p:txBody>
          <a:bodyPr>
            <a:normAutofit fontScale="40000" lnSpcReduction="20000"/>
          </a:bodyPr>
          <a:lstStyle/>
          <a:p>
            <a:pPr algn="l" fontAlgn="base"/>
            <a:r>
              <a:rPr lang="en-US" b="1" i="0" dirty="0">
                <a:effectLst/>
                <a:latin typeface="Nunito" pitchFamily="2" charset="0"/>
              </a:rPr>
              <a:t>ISOMAP Parameters</a:t>
            </a:r>
          </a:p>
          <a:p>
            <a:pPr algn="l" rtl="0" fontAlgn="base"/>
            <a:r>
              <a:rPr lang="en-US" b="0" i="0" dirty="0">
                <a:effectLst/>
                <a:latin typeface="Nunito" pitchFamily="2" charset="0"/>
              </a:rPr>
              <a:t>ISOMAP comes with several parameters, each influencing the dimensionality reduction process:</a:t>
            </a:r>
          </a:p>
          <a:p>
            <a:pPr algn="l" fontAlgn="base">
              <a:buFont typeface="Arial" panose="020B0604020202020204" pitchFamily="34" charset="0"/>
              <a:buChar char="•"/>
            </a:pPr>
            <a:r>
              <a:rPr lang="en-US" b="1" i="0" dirty="0" err="1">
                <a:effectLst/>
                <a:latin typeface="Nunito" pitchFamily="2" charset="0"/>
              </a:rPr>
              <a:t>n_neighbors</a:t>
            </a:r>
            <a:r>
              <a:rPr lang="en-US" b="0" i="0" dirty="0">
                <a:effectLst/>
                <a:latin typeface="Nunito" pitchFamily="2" charset="0"/>
              </a:rPr>
              <a:t>: Determines the number of neighbors used to approximate geodesic distances. Higher values may make it possible to achieve higher results, but they still require more computing power.</a:t>
            </a:r>
          </a:p>
          <a:p>
            <a:pPr algn="l" fontAlgn="base">
              <a:buFont typeface="Arial" panose="020B0604020202020204" pitchFamily="34" charset="0"/>
              <a:buChar char="•"/>
            </a:pPr>
            <a:r>
              <a:rPr lang="en-US" b="1" i="0" dirty="0" err="1">
                <a:effectLst/>
                <a:latin typeface="Nunito" pitchFamily="2" charset="0"/>
              </a:rPr>
              <a:t>n_components</a:t>
            </a:r>
            <a:r>
              <a:rPr lang="en-US" b="0" i="0" dirty="0">
                <a:effectLst/>
                <a:latin typeface="Nunito" pitchFamily="2" charset="0"/>
              </a:rPr>
              <a:t>: Determines the number of dimensions in a low dimensional representation.</a:t>
            </a:r>
          </a:p>
          <a:p>
            <a:pPr algn="l" fontAlgn="base">
              <a:buFont typeface="Arial" panose="020B0604020202020204" pitchFamily="34" charset="0"/>
              <a:buChar char="•"/>
            </a:pPr>
            <a:r>
              <a:rPr lang="en-US" b="1" i="0" dirty="0" err="1">
                <a:effectLst/>
                <a:latin typeface="Nunito" pitchFamily="2" charset="0"/>
              </a:rPr>
              <a:t>eigen_solve</a:t>
            </a:r>
            <a:r>
              <a:rPr lang="en-US" b="0" i="0" dirty="0" err="1">
                <a:effectLst/>
                <a:latin typeface="Nunito" pitchFamily="2" charset="0"/>
              </a:rPr>
              <a:t>r</a:t>
            </a:r>
            <a:r>
              <a:rPr lang="en-US" b="0" i="0" dirty="0">
                <a:effectLst/>
                <a:latin typeface="Nunito" pitchFamily="2" charset="0"/>
              </a:rPr>
              <a:t>: Determines the method used for decomposing an </a:t>
            </a:r>
            <a:r>
              <a:rPr lang="en-US" b="0" i="0" u="sng" dirty="0">
                <a:effectLst/>
                <a:latin typeface="Nunito" pitchFamily="2" charset="0"/>
                <a:hlinkClick r:id="rId2">
                  <a:extLst>
                    <a:ext uri="{A12FA001-AC4F-418D-AE19-62706E023703}">
                      <ahyp:hlinkClr xmlns:ahyp="http://schemas.microsoft.com/office/drawing/2018/hyperlinkcolor" val="tx"/>
                    </a:ext>
                  </a:extLst>
                </a:hlinkClick>
              </a:rPr>
              <a:t>Eigenvalue</a:t>
            </a:r>
            <a:r>
              <a:rPr lang="en-US" b="0" i="0" dirty="0">
                <a:effectLst/>
                <a:latin typeface="Nunito" pitchFamily="2" charset="0"/>
              </a:rPr>
              <a:t>. There are options such as “auto”, “</a:t>
            </a:r>
            <a:r>
              <a:rPr lang="en-US" b="0" i="0" dirty="0" err="1">
                <a:effectLst/>
                <a:latin typeface="Nunito" pitchFamily="2" charset="0"/>
              </a:rPr>
              <a:t>arpack</a:t>
            </a:r>
            <a:r>
              <a:rPr lang="en-US" b="0" i="0" dirty="0">
                <a:effectLst/>
                <a:latin typeface="Nunito" pitchFamily="2" charset="0"/>
              </a:rPr>
              <a:t>” and “dense.”</a:t>
            </a:r>
          </a:p>
          <a:p>
            <a:pPr algn="l" fontAlgn="base">
              <a:buFont typeface="Arial" panose="020B0604020202020204" pitchFamily="34" charset="0"/>
              <a:buChar char="•"/>
            </a:pPr>
            <a:r>
              <a:rPr lang="en-US" b="1" i="0" dirty="0">
                <a:effectLst/>
                <a:latin typeface="Nunito" pitchFamily="2" charset="0"/>
              </a:rPr>
              <a:t>radius</a:t>
            </a:r>
            <a:r>
              <a:rPr lang="en-US" b="0" i="0" dirty="0">
                <a:effectLst/>
                <a:latin typeface="Nunito" pitchFamily="2" charset="0"/>
              </a:rPr>
              <a:t>: You can designate a radius within which neighbors are taken into account in place of using a set number of neighbors. Outside of this range, data points are not regarded as neighbors.</a:t>
            </a:r>
          </a:p>
          <a:p>
            <a:pPr algn="l" fontAlgn="base">
              <a:buFont typeface="Arial" panose="020B0604020202020204" pitchFamily="34" charset="0"/>
              <a:buChar char="•"/>
            </a:pPr>
            <a:r>
              <a:rPr lang="en-US" b="1" i="0" dirty="0" err="1">
                <a:effectLst/>
                <a:latin typeface="Nunito" pitchFamily="2" charset="0"/>
              </a:rPr>
              <a:t>tol</a:t>
            </a:r>
            <a:r>
              <a:rPr lang="en-US" b="0" i="0" dirty="0">
                <a:effectLst/>
                <a:latin typeface="Nunito" pitchFamily="2" charset="0"/>
              </a:rPr>
              <a:t>: tolerance in the eigenvalue solver to attain convergence. While a lower value might result in a more accurate solution, it might also lengthen the computation time.</a:t>
            </a:r>
          </a:p>
          <a:p>
            <a:pPr algn="l" fontAlgn="base">
              <a:buFont typeface="Arial" panose="020B0604020202020204" pitchFamily="34" charset="0"/>
              <a:buChar char="•"/>
            </a:pPr>
            <a:r>
              <a:rPr lang="en-US" b="1" i="0" dirty="0" err="1">
                <a:effectLst/>
                <a:latin typeface="Nunito" pitchFamily="2" charset="0"/>
              </a:rPr>
              <a:t>max_iter</a:t>
            </a:r>
            <a:r>
              <a:rPr lang="en-US" b="0" i="0" dirty="0">
                <a:effectLst/>
                <a:latin typeface="Nunito" pitchFamily="2" charset="0"/>
              </a:rPr>
              <a:t>: The maximum number of times the eigenvalue solver can run. It continues if None is selected, unless convergence or additional stopping conditions are satisfied.</a:t>
            </a:r>
          </a:p>
          <a:p>
            <a:pPr algn="l" fontAlgn="base">
              <a:buFont typeface="Arial" panose="020B0604020202020204" pitchFamily="34" charset="0"/>
              <a:buChar char="•"/>
            </a:pPr>
            <a:r>
              <a:rPr lang="en-US" b="1" i="0" dirty="0" err="1">
                <a:effectLst/>
                <a:latin typeface="Nunito" pitchFamily="2" charset="0"/>
              </a:rPr>
              <a:t>path_method</a:t>
            </a:r>
            <a:r>
              <a:rPr lang="en-US" b="0" i="0" dirty="0">
                <a:effectLst/>
                <a:latin typeface="Nunito" pitchFamily="2" charset="0"/>
              </a:rPr>
              <a:t>: chooses the approximation technique for geodesic distances on the graph. ‘auto’ (automatic selection) and ‘FW’ (Floyd-</a:t>
            </a:r>
            <a:r>
              <a:rPr lang="en-US" b="0" i="0" dirty="0" err="1">
                <a:effectLst/>
                <a:latin typeface="Nunito" pitchFamily="2" charset="0"/>
              </a:rPr>
              <a:t>Warshall</a:t>
            </a:r>
            <a:r>
              <a:rPr lang="en-US" b="0" i="0" dirty="0">
                <a:effectLst/>
                <a:latin typeface="Nunito" pitchFamily="2" charset="0"/>
              </a:rPr>
              <a:t> algorithm) are available options.</a:t>
            </a:r>
          </a:p>
          <a:p>
            <a:pPr algn="l" fontAlgn="base">
              <a:buFont typeface="Arial" panose="020B0604020202020204" pitchFamily="34" charset="0"/>
              <a:buChar char="•"/>
            </a:pPr>
            <a:r>
              <a:rPr lang="en-US" b="1" i="0" dirty="0" err="1">
                <a:effectLst/>
                <a:latin typeface="Nunito" pitchFamily="2" charset="0"/>
              </a:rPr>
              <a:t>neighbors_algorithm</a:t>
            </a:r>
            <a:r>
              <a:rPr lang="en-US" b="0" i="0" dirty="0">
                <a:effectLst/>
                <a:latin typeface="Nunito" pitchFamily="2" charset="0"/>
              </a:rPr>
              <a:t>: A method for calculating the closest neighbors. ‘Auto’, ‘</a:t>
            </a:r>
            <a:r>
              <a:rPr lang="en-US" b="0" i="0" dirty="0" err="1">
                <a:effectLst/>
                <a:latin typeface="Nunito" pitchFamily="2" charset="0"/>
              </a:rPr>
              <a:t>ball_tree</a:t>
            </a:r>
            <a:r>
              <a:rPr lang="en-US" b="0" i="0" dirty="0">
                <a:effectLst/>
                <a:latin typeface="Nunito" pitchFamily="2" charset="0"/>
              </a:rPr>
              <a:t>’, ‘</a:t>
            </a:r>
            <a:r>
              <a:rPr lang="en-US" b="0" i="0" dirty="0" err="1">
                <a:effectLst/>
                <a:latin typeface="Nunito" pitchFamily="2" charset="0"/>
              </a:rPr>
              <a:t>kd_tree</a:t>
            </a:r>
            <a:r>
              <a:rPr lang="en-US" b="0" i="0" dirty="0">
                <a:effectLst/>
                <a:latin typeface="Nunito" pitchFamily="2" charset="0"/>
              </a:rPr>
              <a:t>’, and ‘brute’ are among the available options. ‘auto’ selects the best algorithm according to the input data.</a:t>
            </a:r>
          </a:p>
          <a:p>
            <a:pPr algn="l" fontAlgn="base">
              <a:buFont typeface="Arial" panose="020B0604020202020204" pitchFamily="34" charset="0"/>
              <a:buChar char="•"/>
            </a:pPr>
            <a:r>
              <a:rPr lang="en-US" b="1" i="0" dirty="0">
                <a:effectLst/>
                <a:latin typeface="Nunito" pitchFamily="2" charset="0"/>
              </a:rPr>
              <a:t>metric</a:t>
            </a:r>
            <a:r>
              <a:rPr lang="en-US" b="0" i="0" dirty="0">
                <a:effectLst/>
                <a:latin typeface="Nunito" pitchFamily="2" charset="0"/>
              </a:rPr>
              <a:t>: The nearest neighbor search’s distance metric. ‘</a:t>
            </a:r>
            <a:r>
              <a:rPr lang="en-US" b="0" i="0" u="sng" dirty="0" err="1">
                <a:effectLst/>
                <a:latin typeface="Nunito" pitchFamily="2" charset="0"/>
                <a:hlinkClick r:id="rId3">
                  <a:extLst>
                    <a:ext uri="{A12FA001-AC4F-418D-AE19-62706E023703}">
                      <ahyp:hlinkClr xmlns:ahyp="http://schemas.microsoft.com/office/drawing/2018/hyperlinkcolor" val="tx"/>
                    </a:ext>
                  </a:extLst>
                </a:hlinkClick>
              </a:rPr>
              <a:t>Minkowski</a:t>
            </a:r>
            <a:r>
              <a:rPr lang="en-US" b="0" i="0" dirty="0">
                <a:effectLst/>
                <a:latin typeface="Nunito" pitchFamily="2" charset="0"/>
              </a:rPr>
              <a:t>‘ is the default; however, ‘</a:t>
            </a:r>
            <a:r>
              <a:rPr lang="en-US" b="0" i="0" dirty="0" err="1">
                <a:effectLst/>
                <a:latin typeface="Nunito" pitchFamily="2" charset="0"/>
              </a:rPr>
              <a:t>euclidean</a:t>
            </a:r>
            <a:r>
              <a:rPr lang="en-US" b="0" i="0" dirty="0">
                <a:effectLst/>
                <a:latin typeface="Nunito" pitchFamily="2" charset="0"/>
              </a:rPr>
              <a:t>’,’</a:t>
            </a:r>
            <a:r>
              <a:rPr lang="en-US" b="0" i="0" dirty="0" err="1">
                <a:effectLst/>
                <a:latin typeface="Nunito" pitchFamily="2" charset="0"/>
              </a:rPr>
              <a:t>manhattan</a:t>
            </a:r>
            <a:r>
              <a:rPr lang="en-US" b="0" i="0" dirty="0">
                <a:effectLst/>
                <a:latin typeface="Nunito" pitchFamily="2" charset="0"/>
              </a:rPr>
              <a:t>’, and several other options are also available.</a:t>
            </a:r>
          </a:p>
          <a:p>
            <a:endParaRPr lang="en-IN" dirty="0"/>
          </a:p>
        </p:txBody>
      </p:sp>
    </p:spTree>
    <p:extLst>
      <p:ext uri="{BB962C8B-B14F-4D97-AF65-F5344CB8AC3E}">
        <p14:creationId xmlns:p14="http://schemas.microsoft.com/office/powerpoint/2010/main" val="8359919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F485-7271-0154-0946-892E7A8FE777}"/>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F42F1375-62F4-10FD-3D70-C318CE3C8DC5}"/>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153</a:t>
            </a:fld>
            <a:endParaRPr lang="tr-TR"/>
          </a:p>
        </p:txBody>
      </p:sp>
      <p:sp>
        <p:nvSpPr>
          <p:cNvPr id="4" name="Content Placeholder 3">
            <a:extLst>
              <a:ext uri="{FF2B5EF4-FFF2-40B4-BE49-F238E27FC236}">
                <a16:creationId xmlns:a16="http://schemas.microsoft.com/office/drawing/2014/main" id="{ADE2C9B4-3958-8972-C1E9-A34B28CA5017}"/>
              </a:ext>
            </a:extLst>
          </p:cNvPr>
          <p:cNvSpPr>
            <a:spLocks noGrp="1"/>
          </p:cNvSpPr>
          <p:nvPr>
            <p:ph sz="quarter" idx="1"/>
          </p:nvPr>
        </p:nvSpPr>
        <p:spPr/>
        <p:txBody>
          <a:bodyPr>
            <a:normAutofit fontScale="70000" lnSpcReduction="20000"/>
          </a:bodyPr>
          <a:lstStyle/>
          <a:p>
            <a:pPr algn="l" fontAlgn="base"/>
            <a:r>
              <a:rPr lang="en-US" b="1" i="0" dirty="0">
                <a:effectLst/>
                <a:latin typeface="Nunito" pitchFamily="2" charset="0"/>
              </a:rPr>
              <a:t>Working of ISOMAP</a:t>
            </a:r>
          </a:p>
          <a:p>
            <a:pPr algn="l" fontAlgn="base">
              <a:buFont typeface="Arial" panose="020B0604020202020204" pitchFamily="34" charset="0"/>
              <a:buChar char="•"/>
            </a:pPr>
            <a:r>
              <a:rPr lang="en-US" b="1" i="0" dirty="0">
                <a:effectLst/>
                <a:latin typeface="Nunito" pitchFamily="2" charset="0"/>
              </a:rPr>
              <a:t>Calculate the pairwise distances: </a:t>
            </a:r>
            <a:r>
              <a:rPr lang="en-US" b="0" i="0" dirty="0">
                <a:effectLst/>
                <a:latin typeface="Nunito" pitchFamily="2" charset="0"/>
              </a:rPr>
              <a:t>The algorithm starts by calculating the Euclidean distances between the data points.</a:t>
            </a:r>
          </a:p>
          <a:p>
            <a:pPr algn="l" fontAlgn="base">
              <a:buFont typeface="Arial" panose="020B0604020202020204" pitchFamily="34" charset="0"/>
              <a:buChar char="•"/>
            </a:pPr>
            <a:r>
              <a:rPr lang="en-US" b="1" i="0" dirty="0">
                <a:effectLst/>
                <a:latin typeface="Nunito" pitchFamily="2" charset="0"/>
              </a:rPr>
              <a:t>Find nearest neighbors according to these distances:</a:t>
            </a:r>
            <a:r>
              <a:rPr lang="en-US" b="0" i="0" dirty="0">
                <a:effectLst/>
                <a:latin typeface="Nunito" pitchFamily="2" charset="0"/>
              </a:rPr>
              <a:t> For each data point, its</a:t>
            </a:r>
            <a:r>
              <a:rPr lang="en-US" b="0" i="0" u="sng" dirty="0">
                <a:effectLst/>
                <a:latin typeface="Nunito" pitchFamily="2" charset="0"/>
                <a:hlinkClick r:id="rId2">
                  <a:extLst>
                    <a:ext uri="{A12FA001-AC4F-418D-AE19-62706E023703}">
                      <ahyp:hlinkClr xmlns:ahyp="http://schemas.microsoft.com/office/drawing/2018/hyperlinkcolor" val="tx"/>
                    </a:ext>
                  </a:extLst>
                </a:hlinkClick>
              </a:rPr>
              <a:t> k nearest neighbor</a:t>
            </a:r>
            <a:r>
              <a:rPr lang="en-US" b="0" i="0" dirty="0">
                <a:effectLst/>
                <a:latin typeface="Nunito" pitchFamily="2" charset="0"/>
              </a:rPr>
              <a:t> is determined by that distance.</a:t>
            </a:r>
          </a:p>
          <a:p>
            <a:pPr algn="l" fontAlgn="base">
              <a:buFont typeface="Arial" panose="020B0604020202020204" pitchFamily="34" charset="0"/>
              <a:buChar char="•"/>
            </a:pPr>
            <a:r>
              <a:rPr lang="en-US" b="1" i="0" dirty="0">
                <a:effectLst/>
                <a:latin typeface="Nunito" pitchFamily="2" charset="0"/>
              </a:rPr>
              <a:t>Create a neighborhood plot:</a:t>
            </a:r>
            <a:r>
              <a:rPr lang="en-US" b="0" i="0" dirty="0">
                <a:effectLst/>
                <a:latin typeface="Nunito" pitchFamily="2" charset="0"/>
              </a:rPr>
              <a:t> the edges of each point are aligned with their closest neighbors, which creates a diagram that represents the data’s regional structure.</a:t>
            </a:r>
          </a:p>
          <a:p>
            <a:pPr algn="l" fontAlgn="base">
              <a:buFont typeface="Arial" panose="020B0604020202020204" pitchFamily="34" charset="0"/>
              <a:buChar char="•"/>
            </a:pPr>
            <a:r>
              <a:rPr lang="en-US" b="1" i="0" dirty="0">
                <a:effectLst/>
                <a:latin typeface="Nunito" pitchFamily="2" charset="0"/>
              </a:rPr>
              <a:t>Calculate geodesic distances:</a:t>
            </a:r>
            <a:r>
              <a:rPr lang="en-US" b="0" i="0" dirty="0">
                <a:effectLst/>
                <a:latin typeface="Nunito" pitchFamily="2" charset="0"/>
              </a:rPr>
              <a:t> The Floyd algorithm sorts through all the pairs of data points in a neighborhood graph and finds the most distant paths. geodesic distances are represented by these shortest paths.</a:t>
            </a:r>
          </a:p>
          <a:p>
            <a:pPr algn="l" fontAlgn="base">
              <a:buFont typeface="Arial" panose="020B0604020202020204" pitchFamily="34" charset="0"/>
              <a:buChar char="•"/>
            </a:pPr>
            <a:r>
              <a:rPr lang="en-US" b="1" i="0" dirty="0">
                <a:effectLst/>
                <a:latin typeface="Nunito" pitchFamily="2" charset="0"/>
              </a:rPr>
              <a:t>Perform dimensional reduction:</a:t>
            </a:r>
            <a:r>
              <a:rPr lang="en-US" b="0" i="0" dirty="0">
                <a:effectLst/>
                <a:latin typeface="Nunito" pitchFamily="2" charset="0"/>
              </a:rPr>
              <a:t> Classical </a:t>
            </a:r>
            <a:r>
              <a:rPr lang="en-US" b="0" i="0" u="sng" dirty="0">
                <a:effectLst/>
                <a:latin typeface="Nunito" pitchFamily="2" charset="0"/>
                <a:hlinkClick r:id="rId3">
                  <a:extLst>
                    <a:ext uri="{A12FA001-AC4F-418D-AE19-62706E023703}">
                      <ahyp:hlinkClr xmlns:ahyp="http://schemas.microsoft.com/office/drawing/2018/hyperlinkcolor" val="tx"/>
                    </a:ext>
                  </a:extLst>
                </a:hlinkClick>
              </a:rPr>
              <a:t>Multi Scaling MDS</a:t>
            </a:r>
            <a:r>
              <a:rPr lang="en-US" b="0" i="0" dirty="0">
                <a:effectLst/>
                <a:latin typeface="Nunito" pitchFamily="2" charset="0"/>
              </a:rPr>
              <a:t> is used for geodesic distance matrices that result in low dimensional embedding of data.</a:t>
            </a:r>
          </a:p>
          <a:p>
            <a:endParaRPr lang="en-IN" dirty="0"/>
          </a:p>
        </p:txBody>
      </p:sp>
    </p:spTree>
    <p:extLst>
      <p:ext uri="{BB962C8B-B14F-4D97-AF65-F5344CB8AC3E}">
        <p14:creationId xmlns:p14="http://schemas.microsoft.com/office/powerpoint/2010/main" val="29073681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E0600B1-64E8-4F7B-8466-2C11EAFA42E6}" type="slidenum">
              <a:rPr lang="tr-TR" smtClean="0"/>
              <a:pPr/>
              <a:t>154</a:t>
            </a:fld>
            <a:endParaRPr lang="tr-TR"/>
          </a:p>
        </p:txBody>
      </p:sp>
      <p:pic>
        <p:nvPicPr>
          <p:cNvPr id="414724" name="Picture 4"/>
          <p:cNvPicPr>
            <a:picLocks noChangeAspect="1" noChangeArrowheads="1"/>
          </p:cNvPicPr>
          <p:nvPr/>
        </p:nvPicPr>
        <p:blipFill>
          <a:blip r:embed="rId2" cstate="print"/>
          <a:srcRect/>
          <a:stretch>
            <a:fillRect/>
          </a:stretch>
        </p:blipFill>
        <p:spPr bwMode="auto">
          <a:xfrm>
            <a:off x="827584" y="404664"/>
            <a:ext cx="7286677" cy="5465008"/>
          </a:xfrm>
          <a:prstGeom prst="rect">
            <a:avLst/>
          </a:prstGeom>
          <a:noFill/>
          <a:ln w="9525">
            <a:noFill/>
            <a:miter lim="800000"/>
            <a:headEnd/>
            <a:tailEnd/>
          </a:ln>
          <a:effectLst/>
        </p:spPr>
      </p:pic>
      <p:sp>
        <p:nvSpPr>
          <p:cNvPr id="9" name="TextBox 8"/>
          <p:cNvSpPr txBox="1"/>
          <p:nvPr/>
        </p:nvSpPr>
        <p:spPr>
          <a:xfrm>
            <a:off x="4000496" y="5929330"/>
            <a:ext cx="4572031" cy="276999"/>
          </a:xfrm>
          <a:prstGeom prst="rect">
            <a:avLst/>
          </a:prstGeom>
          <a:noFill/>
        </p:spPr>
        <p:txBody>
          <a:bodyPr wrap="square" rtlCol="0">
            <a:spAutoFit/>
          </a:bodyPr>
          <a:lstStyle/>
          <a:p>
            <a:r>
              <a:rPr lang="tr-TR" sz="1200" dirty="0">
                <a:solidFill>
                  <a:schemeClr val="tx2"/>
                </a:solidFill>
                <a:latin typeface="+mj-lt"/>
              </a:rPr>
              <a:t>Matlab source from http://web.mit.edu/cocosci/isomap/isomap.html</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B4ECE-A4BB-ECE6-48D0-015715135A79}"/>
              </a:ext>
            </a:extLst>
          </p:cNvPr>
          <p:cNvSpPr>
            <a:spLocks noGrp="1"/>
          </p:cNvSpPr>
          <p:nvPr>
            <p:ph type="title"/>
          </p:nvPr>
        </p:nvSpPr>
        <p:spPr/>
        <p:txBody>
          <a:bodyPr/>
          <a:lstStyle/>
          <a:p>
            <a:r>
              <a:rPr lang="tr-TR" dirty="0">
                <a:solidFill>
                  <a:srgbClr val="FF0000"/>
                </a:solidFill>
              </a:rPr>
              <a:t>Locally Linear Embedding</a:t>
            </a:r>
            <a:endParaRPr lang="en-IN" dirty="0">
              <a:solidFill>
                <a:srgbClr val="FF0000"/>
              </a:solidFill>
            </a:endParaRPr>
          </a:p>
        </p:txBody>
      </p:sp>
      <p:sp>
        <p:nvSpPr>
          <p:cNvPr id="3" name="Slide Number Placeholder 2">
            <a:extLst>
              <a:ext uri="{FF2B5EF4-FFF2-40B4-BE49-F238E27FC236}">
                <a16:creationId xmlns:a16="http://schemas.microsoft.com/office/drawing/2014/main" id="{F9A41F47-4F38-1917-A9C3-5DAAB5BDD9A0}"/>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155</a:t>
            </a:fld>
            <a:endParaRPr lang="tr-TR"/>
          </a:p>
        </p:txBody>
      </p:sp>
      <p:sp>
        <p:nvSpPr>
          <p:cNvPr id="4" name="Content Placeholder 3">
            <a:extLst>
              <a:ext uri="{FF2B5EF4-FFF2-40B4-BE49-F238E27FC236}">
                <a16:creationId xmlns:a16="http://schemas.microsoft.com/office/drawing/2014/main" id="{C0D83AF3-E3A9-FB08-00CF-3EB78E274DF3}"/>
              </a:ext>
            </a:extLst>
          </p:cNvPr>
          <p:cNvSpPr>
            <a:spLocks noGrp="1"/>
          </p:cNvSpPr>
          <p:nvPr>
            <p:ph sz="quarter" idx="1"/>
          </p:nvPr>
        </p:nvSpPr>
        <p:spPr/>
        <p:txBody>
          <a:bodyPr>
            <a:normAutofit fontScale="70000" lnSpcReduction="20000"/>
          </a:bodyPr>
          <a:lstStyle/>
          <a:p>
            <a:pPr algn="just" rtl="0" fontAlgn="base"/>
            <a:r>
              <a:rPr lang="en-US" b="0" i="0" dirty="0">
                <a:effectLst/>
                <a:latin typeface="Nunito" pitchFamily="2" charset="0"/>
              </a:rPr>
              <a:t>LLE</a:t>
            </a:r>
            <a:r>
              <a:rPr lang="en-US" b="1" i="0" dirty="0">
                <a:effectLst/>
                <a:latin typeface="Nunito" pitchFamily="2" charset="0"/>
              </a:rPr>
              <a:t>(Locally Linear Embedding)</a:t>
            </a:r>
            <a:r>
              <a:rPr lang="en-US" b="0" i="0" dirty="0">
                <a:effectLst/>
                <a:latin typeface="Nunito" pitchFamily="2" charset="0"/>
              </a:rPr>
              <a:t> is an unsupervised approach designed to transform data from its original high-dimensional space into a lower-dimensional representation, all while striving to retain the essential geometric characteristics of the underlying non-linear feature structure. LLE operates in several key steps:</a:t>
            </a:r>
          </a:p>
          <a:p>
            <a:pPr algn="just" fontAlgn="base">
              <a:buFont typeface="Arial" panose="020B0604020202020204" pitchFamily="34" charset="0"/>
              <a:buChar char="•"/>
            </a:pPr>
            <a:r>
              <a:rPr lang="en-US" b="0" i="0" dirty="0">
                <a:effectLst/>
                <a:latin typeface="Nunito" pitchFamily="2" charset="0"/>
              </a:rPr>
              <a:t>Firstly, it constructs a nearest neighbors graph to capture these local relationships. Then, it optimizes weight values for each data point, aiming to minimize the reconstruction error when expressing a point as a linear combination of its neighbors. This weight matrix reflects the strength of connections between points.</a:t>
            </a:r>
          </a:p>
          <a:p>
            <a:pPr algn="just" fontAlgn="base">
              <a:buFont typeface="Arial" panose="020B0604020202020204" pitchFamily="34" charset="0"/>
              <a:buChar char="•"/>
            </a:pPr>
            <a:r>
              <a:rPr lang="en-US" b="0" i="0" dirty="0">
                <a:effectLst/>
                <a:latin typeface="Nunito" pitchFamily="2" charset="0"/>
              </a:rPr>
              <a:t>Next, LLE computes a lower dimensional representation of the data by finding</a:t>
            </a:r>
            <a:r>
              <a:rPr lang="en-US" b="0" i="0" u="sng" dirty="0">
                <a:effectLst/>
                <a:latin typeface="Nunito" pitchFamily="2" charset="0"/>
                <a:hlinkClick r:id="rId2">
                  <a:extLst>
                    <a:ext uri="{A12FA001-AC4F-418D-AE19-62706E023703}">
                      <ahyp:hlinkClr xmlns:ahyp="http://schemas.microsoft.com/office/drawing/2018/hyperlinkcolor" val="tx"/>
                    </a:ext>
                  </a:extLst>
                </a:hlinkClick>
              </a:rPr>
              <a:t> eigenvectors</a:t>
            </a:r>
            <a:r>
              <a:rPr lang="en-US" b="0" i="0" dirty="0">
                <a:effectLst/>
                <a:latin typeface="Nunito" pitchFamily="2" charset="0"/>
              </a:rPr>
              <a:t> of a matrix derived from the weight matrix. These eigenvectors represent the most relevant directions in the reduced space. Users can specify the desired dimensionality for the output space, and LLE selects the top eigenvectors accordingly.</a:t>
            </a:r>
          </a:p>
          <a:p>
            <a:endParaRPr lang="en-IN" dirty="0"/>
          </a:p>
        </p:txBody>
      </p:sp>
    </p:spTree>
    <p:extLst>
      <p:ext uri="{BB962C8B-B14F-4D97-AF65-F5344CB8AC3E}">
        <p14:creationId xmlns:p14="http://schemas.microsoft.com/office/powerpoint/2010/main" val="248478392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B1C9A-76FA-97C4-3284-B599F99C05FE}"/>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95A079E6-FE28-D5E6-9071-A96F360FA810}"/>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156</a:t>
            </a:fld>
            <a:endParaRPr lang="tr-TR"/>
          </a:p>
        </p:txBody>
      </p:sp>
      <p:sp>
        <p:nvSpPr>
          <p:cNvPr id="4" name="Content Placeholder 3">
            <a:extLst>
              <a:ext uri="{FF2B5EF4-FFF2-40B4-BE49-F238E27FC236}">
                <a16:creationId xmlns:a16="http://schemas.microsoft.com/office/drawing/2014/main" id="{82FADE27-C294-77B0-2BC3-1905484B210F}"/>
              </a:ext>
            </a:extLst>
          </p:cNvPr>
          <p:cNvSpPr>
            <a:spLocks noGrp="1"/>
          </p:cNvSpPr>
          <p:nvPr>
            <p:ph sz="quarter" idx="1"/>
          </p:nvPr>
        </p:nvSpPr>
        <p:spPr/>
        <p:txBody>
          <a:bodyPr/>
          <a:lstStyle/>
          <a:p>
            <a:pPr algn="l" fontAlgn="base"/>
            <a:r>
              <a:rPr lang="en-US" b="1" i="0" dirty="0">
                <a:effectLst/>
                <a:latin typeface="Nunito" pitchFamily="2" charset="0"/>
              </a:rPr>
              <a:t>Mathematical Implementation of LLE Algorithm</a:t>
            </a:r>
          </a:p>
          <a:p>
            <a:pPr algn="l" rtl="0" fontAlgn="base"/>
            <a:r>
              <a:rPr lang="en-US" b="0" i="0" dirty="0">
                <a:effectLst/>
                <a:latin typeface="Nunito" pitchFamily="2" charset="0"/>
              </a:rPr>
              <a:t>The key idea of LLE is that locally, in the vicinity of each data point, the data lies approximately on a linear subspace. LLE attempts to unfold or unroll the data while preserving these local linear relationships.</a:t>
            </a:r>
          </a:p>
          <a:p>
            <a:pPr algn="l" rtl="0" fontAlgn="base"/>
            <a:r>
              <a:rPr lang="en-US" b="0" i="0" dirty="0">
                <a:effectLst/>
                <a:latin typeface="Nunito" pitchFamily="2" charset="0"/>
              </a:rPr>
              <a:t>Here is a mathematical overview of the LLE algorithm:</a:t>
            </a:r>
          </a:p>
          <a:p>
            <a:endParaRPr lang="en-IN" dirty="0"/>
          </a:p>
        </p:txBody>
      </p:sp>
    </p:spTree>
    <p:extLst>
      <p:ext uri="{BB962C8B-B14F-4D97-AF65-F5344CB8AC3E}">
        <p14:creationId xmlns:p14="http://schemas.microsoft.com/office/powerpoint/2010/main" val="22504621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6866-D24B-918C-E506-F3068A01FFE2}"/>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F345ED18-3D56-5886-FA59-813AABC050F8}"/>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157</a:t>
            </a:fld>
            <a:endParaRPr lang="tr-TR"/>
          </a:p>
        </p:txBody>
      </p:sp>
      <p:sp>
        <p:nvSpPr>
          <p:cNvPr id="4" name="Content Placeholder 3">
            <a:extLst>
              <a:ext uri="{FF2B5EF4-FFF2-40B4-BE49-F238E27FC236}">
                <a16:creationId xmlns:a16="http://schemas.microsoft.com/office/drawing/2014/main" id="{793D587B-A405-D9A4-C5D4-CF20593A00E6}"/>
              </a:ext>
            </a:extLst>
          </p:cNvPr>
          <p:cNvSpPr>
            <a:spLocks noGrp="1"/>
          </p:cNvSpPr>
          <p:nvPr>
            <p:ph sz="quarter" idx="1"/>
          </p:nvPr>
        </p:nvSpPr>
        <p:spPr>
          <a:xfrm>
            <a:off x="552624" y="2362200"/>
            <a:ext cx="8153400" cy="4495800"/>
          </a:xfrm>
        </p:spPr>
        <p:txBody>
          <a:bodyPr>
            <a:normAutofit fontScale="62500" lnSpcReduction="20000"/>
          </a:bodyPr>
          <a:lstStyle/>
          <a:p>
            <a:pPr algn="l" rtl="0" fontAlgn="base"/>
            <a:r>
              <a:rPr lang="en-US" b="0" i="0" dirty="0">
                <a:effectLst/>
                <a:latin typeface="Nunito" pitchFamily="2" charset="0"/>
              </a:rPr>
              <a:t>Where:</a:t>
            </a:r>
          </a:p>
          <a:p>
            <a:pPr algn="l" fontAlgn="base">
              <a:buFont typeface="Arial" panose="020B0604020202020204" pitchFamily="34" charset="0"/>
              <a:buChar char="•"/>
            </a:pPr>
            <a:r>
              <a:rPr lang="en-US" b="0" i="0" dirty="0">
                <a:effectLst/>
                <a:latin typeface="Nunito" pitchFamily="2" charset="0"/>
              </a:rPr>
              <a:t>x</a:t>
            </a:r>
            <a:r>
              <a:rPr lang="en-US" b="0" i="0" baseline="-25000" dirty="0">
                <a:effectLst/>
                <a:latin typeface="Nunito" pitchFamily="2" charset="0"/>
              </a:rPr>
              <a:t>i </a:t>
            </a:r>
            <a:r>
              <a:rPr lang="en-US" b="0" i="0" dirty="0">
                <a:effectLst/>
                <a:latin typeface="Nunito" pitchFamily="2" charset="0"/>
              </a:rPr>
              <a:t>represents the </a:t>
            </a:r>
            <a:r>
              <a:rPr lang="en-US" b="0" i="0" dirty="0" err="1">
                <a:effectLst/>
                <a:latin typeface="Nunito" pitchFamily="2" charset="0"/>
              </a:rPr>
              <a:t>i-th</a:t>
            </a:r>
            <a:r>
              <a:rPr lang="en-US" b="0" i="0" dirty="0">
                <a:effectLst/>
                <a:latin typeface="Nunito" pitchFamily="2" charset="0"/>
              </a:rPr>
              <a:t> data point.</a:t>
            </a:r>
          </a:p>
          <a:p>
            <a:pPr algn="l" fontAlgn="base">
              <a:buFont typeface="Arial" panose="020B0604020202020204" pitchFamily="34" charset="0"/>
              <a:buChar char="•"/>
            </a:pPr>
            <a:r>
              <a:rPr lang="en-US" b="0" i="0" dirty="0" err="1">
                <a:effectLst/>
                <a:latin typeface="Nunito" pitchFamily="2" charset="0"/>
              </a:rPr>
              <a:t>w</a:t>
            </a:r>
            <a:r>
              <a:rPr lang="en-US" b="0" i="0" baseline="-25000" dirty="0" err="1">
                <a:effectLst/>
                <a:latin typeface="Nunito" pitchFamily="2" charset="0"/>
              </a:rPr>
              <a:t>ij</a:t>
            </a:r>
            <a:r>
              <a:rPr lang="en-US" b="0" i="0" baseline="-25000" dirty="0">
                <a:effectLst/>
                <a:latin typeface="Nunito" pitchFamily="2" charset="0"/>
              </a:rPr>
              <a:t> </a:t>
            </a:r>
            <a:r>
              <a:rPr lang="en-US" b="0" i="0" dirty="0">
                <a:effectLst/>
                <a:latin typeface="Nunito" pitchFamily="2" charset="0"/>
              </a:rPr>
              <a:t>are the weights that minimize the reconstruction error for data point x</a:t>
            </a:r>
            <a:r>
              <a:rPr lang="en-US" b="0" i="0" baseline="-25000" dirty="0">
                <a:effectLst/>
                <a:latin typeface="Nunito" pitchFamily="2" charset="0"/>
              </a:rPr>
              <a:t>i </a:t>
            </a:r>
            <a:r>
              <a:rPr lang="en-US" b="0" i="0" dirty="0">
                <a:effectLst/>
                <a:latin typeface="Nunito" pitchFamily="2" charset="0"/>
              </a:rPr>
              <a:t>using its neighbors.</a:t>
            </a:r>
          </a:p>
          <a:p>
            <a:pPr algn="just" rtl="0" fontAlgn="base"/>
            <a:r>
              <a:rPr lang="en-US" b="0" i="0" dirty="0">
                <a:effectLst/>
                <a:latin typeface="Nunito" pitchFamily="2" charset="0"/>
              </a:rPr>
              <a:t>It aims to find a lower-dimensional representation of data while preserving local relationships. </a:t>
            </a:r>
          </a:p>
          <a:p>
            <a:pPr algn="just" rtl="0" fontAlgn="base"/>
            <a:r>
              <a:rPr lang="en-US" b="0" i="0" dirty="0">
                <a:effectLst/>
                <a:latin typeface="Nunito" pitchFamily="2" charset="0"/>
              </a:rPr>
              <a:t>The mathematical expression for LLE involves minimizing the reconstruction error of each data point by expressing it as a weighted sum of its </a:t>
            </a:r>
            <a:r>
              <a:rPr lang="en-US" b="0" i="0" u="sng" dirty="0">
                <a:effectLst/>
                <a:latin typeface="Nunito" pitchFamily="2" charset="0"/>
                <a:hlinkClick r:id="rId2">
                  <a:extLst>
                    <a:ext uri="{A12FA001-AC4F-418D-AE19-62706E023703}">
                      <ahyp:hlinkClr xmlns:ahyp="http://schemas.microsoft.com/office/drawing/2018/hyperlinkcolor" val="tx"/>
                    </a:ext>
                  </a:extLst>
                </a:hlinkClick>
              </a:rPr>
              <a:t>k nearest neighbors</a:t>
            </a:r>
            <a:r>
              <a:rPr lang="en-US" b="0" i="0" dirty="0">
                <a:effectLst/>
                <a:latin typeface="Nunito" pitchFamily="2" charset="0"/>
              </a:rPr>
              <a:t>‘ contributions.</a:t>
            </a:r>
          </a:p>
          <a:p>
            <a:pPr algn="just" rtl="0" fontAlgn="base"/>
            <a:r>
              <a:rPr lang="en-US" b="0" i="0" dirty="0">
                <a:effectLst/>
                <a:latin typeface="Nunito" pitchFamily="2" charset="0"/>
              </a:rPr>
              <a:t> This optimization is subject to constraints ensuring that the weights sum to 1 for each data point. Locally Linear Embedding (LLE) is a dimensionality reduction technique used in machine learning and data analysis. </a:t>
            </a:r>
          </a:p>
          <a:p>
            <a:pPr algn="just" rtl="0" fontAlgn="base"/>
            <a:r>
              <a:rPr lang="en-US" b="0" i="0" dirty="0">
                <a:effectLst/>
                <a:latin typeface="Nunito" pitchFamily="2" charset="0"/>
              </a:rPr>
              <a:t>It focuses on preserving local relationships between data points when mapping high-dimensional data to a lower-dimensional space. Here, we will explain the LLE algorithm and its parameters.</a:t>
            </a:r>
          </a:p>
          <a:p>
            <a:endParaRPr lang="en-IN" dirty="0"/>
          </a:p>
        </p:txBody>
      </p:sp>
      <p:sp>
        <p:nvSpPr>
          <p:cNvPr id="6" name="AutoShape 2" descr="\sum  _{i} | x{_i} - \sum _{j} w _{ij} x{_j}|^2   ">
            <a:extLst>
              <a:ext uri="{FF2B5EF4-FFF2-40B4-BE49-F238E27FC236}">
                <a16:creationId xmlns:a16="http://schemas.microsoft.com/office/drawing/2014/main" id="{E4F4D804-DCFC-748C-417F-BD67B15B4AC9}"/>
              </a:ext>
            </a:extLst>
          </p:cNvPr>
          <p:cNvSpPr>
            <a:spLocks noChangeAspect="1" noChangeArrowheads="1"/>
          </p:cNvSpPr>
          <p:nvPr/>
        </p:nvSpPr>
        <p:spPr bwMode="auto">
          <a:xfrm>
            <a:off x="757238" y="-639763"/>
            <a:ext cx="2133600" cy="3238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3" descr="\sum {_j} w _{ij} = 1  ">
            <a:extLst>
              <a:ext uri="{FF2B5EF4-FFF2-40B4-BE49-F238E27FC236}">
                <a16:creationId xmlns:a16="http://schemas.microsoft.com/office/drawing/2014/main" id="{4DF9F574-9D3B-0C1B-B50D-E31C8D7F3CBA}"/>
              </a:ext>
            </a:extLst>
          </p:cNvPr>
          <p:cNvSpPr>
            <a:spLocks noChangeAspect="1" noChangeArrowheads="1"/>
          </p:cNvSpPr>
          <p:nvPr/>
        </p:nvSpPr>
        <p:spPr bwMode="auto">
          <a:xfrm>
            <a:off x="881063" y="-334963"/>
            <a:ext cx="1181100" cy="266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EDFFBDDF-5E53-7277-F164-DC8041AA6D72}"/>
              </a:ext>
            </a:extLst>
          </p:cNvPr>
          <p:cNvPicPr>
            <a:picLocks noChangeAspect="1"/>
          </p:cNvPicPr>
          <p:nvPr/>
        </p:nvPicPr>
        <p:blipFill>
          <a:blip r:embed="rId3"/>
          <a:stretch>
            <a:fillRect/>
          </a:stretch>
        </p:blipFill>
        <p:spPr>
          <a:xfrm>
            <a:off x="5892852" y="1572487"/>
            <a:ext cx="2698524" cy="1005022"/>
          </a:xfrm>
          <a:prstGeom prst="rect">
            <a:avLst/>
          </a:prstGeom>
        </p:spPr>
      </p:pic>
    </p:spTree>
    <p:extLst>
      <p:ext uri="{BB962C8B-B14F-4D97-AF65-F5344CB8AC3E}">
        <p14:creationId xmlns:p14="http://schemas.microsoft.com/office/powerpoint/2010/main" val="301762857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ED92C-F7F3-6784-A100-C02032C78D92}"/>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942076A2-75D9-F2FD-D01F-74B1029E80D1}"/>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158</a:t>
            </a:fld>
            <a:endParaRPr lang="tr-TR"/>
          </a:p>
        </p:txBody>
      </p:sp>
      <p:sp>
        <p:nvSpPr>
          <p:cNvPr id="4" name="Content Placeholder 3">
            <a:extLst>
              <a:ext uri="{FF2B5EF4-FFF2-40B4-BE49-F238E27FC236}">
                <a16:creationId xmlns:a16="http://schemas.microsoft.com/office/drawing/2014/main" id="{0BAABDB5-985B-A841-F116-93AD5847D59F}"/>
              </a:ext>
            </a:extLst>
          </p:cNvPr>
          <p:cNvSpPr>
            <a:spLocks noGrp="1"/>
          </p:cNvSpPr>
          <p:nvPr>
            <p:ph sz="quarter" idx="1"/>
          </p:nvPr>
        </p:nvSpPr>
        <p:spPr/>
        <p:txBody>
          <a:bodyPr>
            <a:normAutofit fontScale="55000" lnSpcReduction="20000"/>
          </a:bodyPr>
          <a:lstStyle/>
          <a:p>
            <a:pPr algn="l" fontAlgn="base"/>
            <a:r>
              <a:rPr lang="en-US" b="1" i="0" dirty="0">
                <a:effectLst/>
                <a:latin typeface="Nunito" pitchFamily="2" charset="0"/>
              </a:rPr>
              <a:t>Locally Linear Embedding Algorithm</a:t>
            </a:r>
          </a:p>
          <a:p>
            <a:pPr algn="l" rtl="0" fontAlgn="base"/>
            <a:r>
              <a:rPr lang="en-US" b="0" i="0" dirty="0">
                <a:effectLst/>
                <a:latin typeface="Nunito" pitchFamily="2" charset="0"/>
              </a:rPr>
              <a:t>The LLE algorithm can be broken down into several steps:</a:t>
            </a:r>
          </a:p>
          <a:p>
            <a:pPr algn="l" fontAlgn="base">
              <a:buFont typeface="Arial" panose="020B0604020202020204" pitchFamily="34" charset="0"/>
              <a:buChar char="•"/>
            </a:pPr>
            <a:r>
              <a:rPr lang="en-US" b="1" i="0" dirty="0">
                <a:effectLst/>
                <a:latin typeface="Nunito" pitchFamily="2" charset="0"/>
              </a:rPr>
              <a:t>Neighborhood Selection:</a:t>
            </a:r>
            <a:r>
              <a:rPr lang="en-US" b="0" i="0" dirty="0">
                <a:effectLst/>
                <a:latin typeface="Nunito" pitchFamily="2" charset="0"/>
              </a:rPr>
              <a:t> For each data point in the high-dimensional space, LLE identifies its k-nearest neighbors. This step is crucial because LLE assumes that each data point can be well approximated by a linear combination of its neighbors.</a:t>
            </a:r>
          </a:p>
          <a:p>
            <a:pPr algn="l" fontAlgn="base">
              <a:buFont typeface="Arial" panose="020B0604020202020204" pitchFamily="34" charset="0"/>
              <a:buChar char="•"/>
            </a:pPr>
            <a:r>
              <a:rPr lang="en-US" b="1" i="0" dirty="0">
                <a:effectLst/>
                <a:latin typeface="Nunito" pitchFamily="2" charset="0"/>
              </a:rPr>
              <a:t>Weight Matrix Construction:</a:t>
            </a:r>
            <a:r>
              <a:rPr lang="en-US" b="0" i="0" dirty="0">
                <a:effectLst/>
                <a:latin typeface="Nunito" pitchFamily="2" charset="0"/>
              </a:rPr>
              <a:t> LLE computes a set of weights for each data point to express it as a linear combination of its neighbors. These weights are determined in such a way that the reconstruction error is minimized. Linear regression is often used to find these weights.</a:t>
            </a:r>
          </a:p>
          <a:p>
            <a:pPr algn="l" fontAlgn="base">
              <a:buFont typeface="Arial" panose="020B0604020202020204" pitchFamily="34" charset="0"/>
              <a:buChar char="•"/>
            </a:pPr>
            <a:r>
              <a:rPr lang="en-US" b="1" i="0" dirty="0">
                <a:effectLst/>
                <a:latin typeface="Nunito" pitchFamily="2" charset="0"/>
              </a:rPr>
              <a:t>Global Structure Preservation: </a:t>
            </a:r>
            <a:r>
              <a:rPr lang="en-US" b="0" i="0" dirty="0">
                <a:effectLst/>
                <a:latin typeface="Nunito" pitchFamily="2" charset="0"/>
              </a:rPr>
              <a:t>After constructing the weight matrix, LLE aims to find a lower-dimensional representation of the data that best preserves the local linear relationships. It does this by seeking a set of coordinates in the lower-dimensional space for each data point that minimizes a cost function. This </a:t>
            </a:r>
            <a:r>
              <a:rPr lang="en-US" b="0" i="0" u="sng" dirty="0">
                <a:effectLst/>
                <a:latin typeface="Nunito" pitchFamily="2" charset="0"/>
                <a:hlinkClick r:id="rId2">
                  <a:extLst>
                    <a:ext uri="{A12FA001-AC4F-418D-AE19-62706E023703}">
                      <ahyp:hlinkClr xmlns:ahyp="http://schemas.microsoft.com/office/drawing/2018/hyperlinkcolor" val="tx"/>
                    </a:ext>
                  </a:extLst>
                </a:hlinkClick>
              </a:rPr>
              <a:t>cost function</a:t>
            </a:r>
            <a:r>
              <a:rPr lang="en-US" b="0" i="0" dirty="0">
                <a:effectLst/>
                <a:latin typeface="Nunito" pitchFamily="2" charset="0"/>
              </a:rPr>
              <a:t> evaluates how well each data point can be represented by its neighbors.</a:t>
            </a:r>
          </a:p>
          <a:p>
            <a:pPr algn="l" fontAlgn="base">
              <a:buFont typeface="Arial" panose="020B0604020202020204" pitchFamily="34" charset="0"/>
              <a:buChar char="•"/>
            </a:pPr>
            <a:r>
              <a:rPr lang="en-US" b="1" i="0" dirty="0">
                <a:effectLst/>
                <a:latin typeface="Nunito" pitchFamily="2" charset="0"/>
              </a:rPr>
              <a:t>Output Embedding:</a:t>
            </a:r>
            <a:r>
              <a:rPr lang="en-US" b="0" i="0" dirty="0">
                <a:effectLst/>
                <a:latin typeface="Nunito" pitchFamily="2" charset="0"/>
              </a:rPr>
              <a:t> Once the optimization process is complete, LLE provides the final lower-dimensional representation of the data. This representation captures the essential structure of the data while reducing its dimensionality.</a:t>
            </a:r>
          </a:p>
          <a:p>
            <a:endParaRPr lang="en-IN" dirty="0"/>
          </a:p>
        </p:txBody>
      </p:sp>
    </p:spTree>
    <p:extLst>
      <p:ext uri="{BB962C8B-B14F-4D97-AF65-F5344CB8AC3E}">
        <p14:creationId xmlns:p14="http://schemas.microsoft.com/office/powerpoint/2010/main" val="183545478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2F768-5938-BA2B-ED15-F294B2F76EAE}"/>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D3766268-45F3-3E6A-9A51-4D2412260C81}"/>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159</a:t>
            </a:fld>
            <a:endParaRPr lang="tr-TR"/>
          </a:p>
        </p:txBody>
      </p:sp>
      <p:sp>
        <p:nvSpPr>
          <p:cNvPr id="4" name="Content Placeholder 3">
            <a:extLst>
              <a:ext uri="{FF2B5EF4-FFF2-40B4-BE49-F238E27FC236}">
                <a16:creationId xmlns:a16="http://schemas.microsoft.com/office/drawing/2014/main" id="{87DC289A-E6B0-7711-1AD4-79B1B6D14D67}"/>
              </a:ext>
            </a:extLst>
          </p:cNvPr>
          <p:cNvSpPr>
            <a:spLocks noGrp="1"/>
          </p:cNvSpPr>
          <p:nvPr>
            <p:ph sz="quarter" idx="1"/>
          </p:nvPr>
        </p:nvSpPr>
        <p:spPr/>
        <p:txBody>
          <a:bodyPr>
            <a:normAutofit fontScale="40000" lnSpcReduction="20000"/>
          </a:bodyPr>
          <a:lstStyle/>
          <a:p>
            <a:pPr algn="l" fontAlgn="base"/>
            <a:r>
              <a:rPr lang="en-US" b="1" i="0" dirty="0">
                <a:effectLst/>
                <a:latin typeface="Nunito" pitchFamily="2" charset="0"/>
              </a:rPr>
              <a:t>Parameters in LLE Algorithm</a:t>
            </a:r>
          </a:p>
          <a:p>
            <a:pPr algn="l" rtl="0" fontAlgn="base"/>
            <a:r>
              <a:rPr lang="en-US" b="0" i="0" dirty="0">
                <a:effectLst/>
                <a:latin typeface="Nunito" pitchFamily="2" charset="0"/>
              </a:rPr>
              <a:t>LLE has a few parameters that influence its behavior:</a:t>
            </a:r>
          </a:p>
          <a:p>
            <a:pPr algn="l" fontAlgn="base">
              <a:buFont typeface="Arial" panose="020B0604020202020204" pitchFamily="34" charset="0"/>
              <a:buChar char="•"/>
            </a:pPr>
            <a:r>
              <a:rPr lang="en-US" b="1" i="0" dirty="0">
                <a:effectLst/>
                <a:latin typeface="Nunito" pitchFamily="2" charset="0"/>
              </a:rPr>
              <a:t>k (Number of Neighbors): </a:t>
            </a:r>
            <a:r>
              <a:rPr lang="en-US" b="0" i="0" dirty="0">
                <a:effectLst/>
                <a:latin typeface="Nunito" pitchFamily="2" charset="0"/>
              </a:rPr>
              <a:t>This parameter determines how many nearest neighbors are considered when constructing the weight matrix. A larger k captures more global relationships but may introduce noise. A smaller k focuses on local relationships but can be sensitive to outliers. Selecting an appropriate value for k is essential for the algorithm’s success.</a:t>
            </a:r>
          </a:p>
          <a:p>
            <a:pPr algn="l" fontAlgn="base">
              <a:buFont typeface="Arial" panose="020B0604020202020204" pitchFamily="34" charset="0"/>
              <a:buChar char="•"/>
            </a:pPr>
            <a:r>
              <a:rPr lang="en-US" b="1" i="0" dirty="0">
                <a:effectLst/>
                <a:latin typeface="Nunito" pitchFamily="2" charset="0"/>
              </a:rPr>
              <a:t>Dimensionality of Output Space:</a:t>
            </a:r>
            <a:r>
              <a:rPr lang="en-US" b="0" i="0" dirty="0">
                <a:effectLst/>
                <a:latin typeface="Nunito" pitchFamily="2" charset="0"/>
              </a:rPr>
              <a:t> You can specify the dimensionality of the lower-dimensional space to which the data will be mapped. This is often chosen based on the problem’s requirements and the trade-off between computational complexity and information preservation.</a:t>
            </a:r>
          </a:p>
          <a:p>
            <a:pPr algn="l" fontAlgn="base">
              <a:buFont typeface="Arial" panose="020B0604020202020204" pitchFamily="34" charset="0"/>
              <a:buChar char="•"/>
            </a:pPr>
            <a:r>
              <a:rPr lang="en-US" b="1" i="0" dirty="0">
                <a:effectLst/>
                <a:latin typeface="Nunito" pitchFamily="2" charset="0"/>
              </a:rPr>
              <a:t>Distance Metric:</a:t>
            </a:r>
            <a:r>
              <a:rPr lang="en-US" b="0" i="0" dirty="0">
                <a:effectLst/>
                <a:latin typeface="Nunito" pitchFamily="2" charset="0"/>
              </a:rPr>
              <a:t> LLE relies on a distance metric to define the proximity between data points. Common choices include Euclidean distance, Manhattan distance, or custom-defined distance functions. The choice of distance metric can impact the results.</a:t>
            </a:r>
          </a:p>
          <a:p>
            <a:pPr algn="l" fontAlgn="base">
              <a:buFont typeface="Arial" panose="020B0604020202020204" pitchFamily="34" charset="0"/>
              <a:buChar char="•"/>
            </a:pPr>
            <a:r>
              <a:rPr lang="en-US" b="1" i="0" dirty="0">
                <a:effectLst/>
                <a:latin typeface="Nunito" pitchFamily="2" charset="0"/>
              </a:rPr>
              <a:t>Regularization (Optional):</a:t>
            </a:r>
            <a:r>
              <a:rPr lang="en-US" b="0" i="0" dirty="0">
                <a:effectLst/>
                <a:latin typeface="Nunito" pitchFamily="2" charset="0"/>
              </a:rPr>
              <a:t> In some cases, regularization terms are added to the cost function to prevent overfitting. Regularization can be useful when dealing with noisy data or when the number of neighbors is high.</a:t>
            </a:r>
          </a:p>
          <a:p>
            <a:pPr algn="l" fontAlgn="base">
              <a:buFont typeface="Arial" panose="020B0604020202020204" pitchFamily="34" charset="0"/>
              <a:buChar char="•"/>
            </a:pPr>
            <a:r>
              <a:rPr lang="en-US" b="1" i="0" dirty="0">
                <a:effectLst/>
                <a:latin typeface="Nunito" pitchFamily="2" charset="0"/>
              </a:rPr>
              <a:t>Optimization Algorithm (Optional): </a:t>
            </a:r>
            <a:r>
              <a:rPr lang="en-US" b="0" i="0" dirty="0">
                <a:effectLst/>
                <a:latin typeface="Nunito" pitchFamily="2" charset="0"/>
              </a:rPr>
              <a:t>LLE often uses optimization techniques like </a:t>
            </a:r>
            <a:r>
              <a:rPr lang="en-US" b="0" i="0" u="sng" dirty="0">
                <a:effectLst/>
                <a:latin typeface="Nunito" pitchFamily="2" charset="0"/>
                <a:hlinkClick r:id="rId2">
                  <a:extLst>
                    <a:ext uri="{A12FA001-AC4F-418D-AE19-62706E023703}">
                      <ahyp:hlinkClr xmlns:ahyp="http://schemas.microsoft.com/office/drawing/2018/hyperlinkcolor" val="tx"/>
                    </a:ext>
                  </a:extLst>
                </a:hlinkClick>
              </a:rPr>
              <a:t>Singular Value Decomposition</a:t>
            </a:r>
            <a:r>
              <a:rPr lang="en-US" b="0" i="0" dirty="0">
                <a:effectLst/>
                <a:latin typeface="Nunito" pitchFamily="2" charset="0"/>
              </a:rPr>
              <a:t> (SVD) or eigenvector methods to find the lower-dimensional representation. These optimization methods may have their own parameters that can be adjusted.</a:t>
            </a:r>
          </a:p>
          <a:p>
            <a:pPr algn="l" rtl="0" fontAlgn="base"/>
            <a:r>
              <a:rPr lang="en-US" b="1" i="0" dirty="0">
                <a:effectLst/>
                <a:latin typeface="Nunito" pitchFamily="2" charset="0"/>
              </a:rPr>
              <a:t>LLE (Locally Linear Embedding)</a:t>
            </a:r>
            <a:r>
              <a:rPr lang="en-US" b="0" i="0" dirty="0">
                <a:effectLst/>
                <a:latin typeface="Nunito" pitchFamily="2" charset="0"/>
              </a:rPr>
              <a:t> represents a significant advancement in structural analysis, surpassing traditional density modeling techniques like local </a:t>
            </a:r>
            <a:r>
              <a:rPr lang="en-US" b="0" i="0" u="sng" dirty="0">
                <a:effectLst/>
                <a:latin typeface="Nunito" pitchFamily="2" charset="0"/>
                <a:hlinkClick r:id="rId3">
                  <a:extLst>
                    <a:ext uri="{A12FA001-AC4F-418D-AE19-62706E023703}">
                      <ahyp:hlinkClr xmlns:ahyp="http://schemas.microsoft.com/office/drawing/2018/hyperlinkcolor" val="tx"/>
                    </a:ext>
                  </a:extLst>
                </a:hlinkClick>
              </a:rPr>
              <a:t>PCA</a:t>
            </a:r>
            <a:r>
              <a:rPr lang="en-US" b="0" i="0" dirty="0">
                <a:effectLst/>
                <a:latin typeface="Nunito" pitchFamily="2" charset="0"/>
              </a:rPr>
              <a:t> or mixtures of factor analyzers. The limitation of density models lies in their inability to consistently establish a set of global coordinates capable of embedding observations across the entire structural manifold. Consequently, they prove inadequate for tasks such as generating low-dimensional projections of the original dataset. These models excel only in identifying linear features, as depicted in the image below. However, they fall short in capturing intricate curved patterns, a capability inherent to LLE.</a:t>
            </a:r>
          </a:p>
          <a:p>
            <a:endParaRPr lang="en-IN" dirty="0"/>
          </a:p>
        </p:txBody>
      </p:sp>
    </p:spTree>
    <p:extLst>
      <p:ext uri="{BB962C8B-B14F-4D97-AF65-F5344CB8AC3E}">
        <p14:creationId xmlns:p14="http://schemas.microsoft.com/office/powerpoint/2010/main" val="100761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36D816-A111-8885-B73A-798D926473D6}"/>
              </a:ext>
            </a:extLst>
          </p:cNvPr>
          <p:cNvSpPr>
            <a:spLocks noGrp="1"/>
          </p:cNvSpPr>
          <p:nvPr>
            <p:ph type="sldNum" sz="quarter" idx="12"/>
          </p:nvPr>
        </p:nvSpPr>
        <p:spPr/>
        <p:txBody>
          <a:bodyPr/>
          <a:lstStyle/>
          <a:p>
            <a:fld id="{D78BEDA0-A7EB-4D32-BEA9-BCCFC5F45C3C}" type="slidenum">
              <a:rPr lang="tr-TR" smtClean="0"/>
              <a:pPr/>
              <a:t>16</a:t>
            </a:fld>
            <a:endParaRPr lang="tr-TR"/>
          </a:p>
        </p:txBody>
      </p:sp>
      <p:pic>
        <p:nvPicPr>
          <p:cNvPr id="4" name="Picture 3">
            <a:extLst>
              <a:ext uri="{FF2B5EF4-FFF2-40B4-BE49-F238E27FC236}">
                <a16:creationId xmlns:a16="http://schemas.microsoft.com/office/drawing/2014/main" id="{4E6ED1A9-CAC9-7678-103F-01FCAB037A07}"/>
              </a:ext>
            </a:extLst>
          </p:cNvPr>
          <p:cNvPicPr>
            <a:picLocks noChangeAspect="1"/>
          </p:cNvPicPr>
          <p:nvPr/>
        </p:nvPicPr>
        <p:blipFill>
          <a:blip r:embed="rId2"/>
          <a:stretch>
            <a:fillRect/>
          </a:stretch>
        </p:blipFill>
        <p:spPr>
          <a:xfrm>
            <a:off x="0" y="1456432"/>
            <a:ext cx="9144000" cy="3945135"/>
          </a:xfrm>
          <a:prstGeom prst="rect">
            <a:avLst/>
          </a:prstGeom>
        </p:spPr>
      </p:pic>
    </p:spTree>
    <p:extLst>
      <p:ext uri="{BB962C8B-B14F-4D97-AF65-F5344CB8AC3E}">
        <p14:creationId xmlns:p14="http://schemas.microsoft.com/office/powerpoint/2010/main" val="24937785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EDE9E-F86F-C8AD-16A4-69534C0280E8}"/>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3D1CF0CC-01CE-B301-B708-82AB9E9A02E7}"/>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160</a:t>
            </a:fld>
            <a:endParaRPr lang="tr-TR"/>
          </a:p>
        </p:txBody>
      </p:sp>
      <p:sp>
        <p:nvSpPr>
          <p:cNvPr id="4" name="Content Placeholder 3">
            <a:extLst>
              <a:ext uri="{FF2B5EF4-FFF2-40B4-BE49-F238E27FC236}">
                <a16:creationId xmlns:a16="http://schemas.microsoft.com/office/drawing/2014/main" id="{879AB143-3BCC-269D-3A84-906C0588036D}"/>
              </a:ext>
            </a:extLst>
          </p:cNvPr>
          <p:cNvSpPr>
            <a:spLocks noGrp="1"/>
          </p:cNvSpPr>
          <p:nvPr>
            <p:ph sz="quarter" idx="1"/>
          </p:nvPr>
        </p:nvSpPr>
        <p:spPr/>
        <p:txBody>
          <a:bodyPr>
            <a:normAutofit fontScale="40000" lnSpcReduction="20000"/>
          </a:bodyPr>
          <a:lstStyle/>
          <a:p>
            <a:pPr algn="l" fontAlgn="base"/>
            <a:r>
              <a:rPr lang="en-US" b="1" i="0" dirty="0">
                <a:effectLst/>
                <a:latin typeface="Nunito" pitchFamily="2" charset="0"/>
              </a:rPr>
              <a:t>Advantages of LLE</a:t>
            </a:r>
          </a:p>
          <a:p>
            <a:pPr algn="l" rtl="0" fontAlgn="base"/>
            <a:r>
              <a:rPr lang="en-US" b="0" i="0" dirty="0">
                <a:effectLst/>
                <a:latin typeface="Nunito" pitchFamily="2" charset="0"/>
              </a:rPr>
              <a:t>The dimensionality reduction method known as locally linear embedding (LLE) has many benefits for data processing and visualization. The following are LLE’s main benefits:</a:t>
            </a:r>
          </a:p>
          <a:p>
            <a:pPr algn="l" fontAlgn="base">
              <a:buFont typeface="Arial" panose="020B0604020202020204" pitchFamily="34" charset="0"/>
              <a:buChar char="•"/>
            </a:pPr>
            <a:r>
              <a:rPr lang="en-US" b="1" i="0" dirty="0">
                <a:effectLst/>
                <a:latin typeface="Nunito" pitchFamily="2" charset="0"/>
              </a:rPr>
              <a:t>Preservation of Local Structures</a:t>
            </a:r>
            <a:r>
              <a:rPr lang="en-US" b="0" i="0" dirty="0">
                <a:effectLst/>
                <a:latin typeface="Nunito" pitchFamily="2" charset="0"/>
              </a:rPr>
              <a:t>: LLE is excellent at maintaining the in-data local relationships or structures. It successfully captures the inherent geometry of nonlinear manifolds by maintaining pairwise distances between nearby data points.</a:t>
            </a:r>
          </a:p>
          <a:p>
            <a:pPr algn="l" fontAlgn="base">
              <a:buFont typeface="Arial" panose="020B0604020202020204" pitchFamily="34" charset="0"/>
              <a:buChar char="•"/>
            </a:pPr>
            <a:r>
              <a:rPr lang="en-US" b="1" i="0" dirty="0">
                <a:effectLst/>
                <a:latin typeface="Nunito" pitchFamily="2" charset="0"/>
              </a:rPr>
              <a:t>Handling Non-Linearity</a:t>
            </a:r>
            <a:r>
              <a:rPr lang="en-US" b="0" i="0" dirty="0">
                <a:effectLst/>
                <a:latin typeface="Nunito" pitchFamily="2" charset="0"/>
              </a:rPr>
              <a:t>: LLE has the ability to capture nonlinear patterns and structures in the data, in contrast to linear techniques like </a:t>
            </a:r>
            <a:r>
              <a:rPr lang="en-US" b="0" i="0" u="sng" dirty="0">
                <a:effectLst/>
                <a:latin typeface="Nunito" pitchFamily="2" charset="0"/>
                <a:hlinkClick r:id="rId2">
                  <a:extLst>
                    <a:ext uri="{A12FA001-AC4F-418D-AE19-62706E023703}">
                      <ahyp:hlinkClr xmlns:ahyp="http://schemas.microsoft.com/office/drawing/2018/hyperlinkcolor" val="tx"/>
                    </a:ext>
                  </a:extLst>
                </a:hlinkClick>
              </a:rPr>
              <a:t>Principal Component Analysis</a:t>
            </a:r>
            <a:r>
              <a:rPr lang="en-US" b="0" i="0" dirty="0">
                <a:effectLst/>
                <a:latin typeface="Nunito" pitchFamily="2" charset="0"/>
              </a:rPr>
              <a:t> (PCA). When working with complicated, curved, or twisted datasets, it is especially helpful.</a:t>
            </a:r>
          </a:p>
          <a:p>
            <a:pPr algn="l" fontAlgn="base">
              <a:buFont typeface="Arial" panose="020B0604020202020204" pitchFamily="34" charset="0"/>
              <a:buChar char="•"/>
            </a:pPr>
            <a:r>
              <a:rPr lang="en-US" b="1" i="0" dirty="0">
                <a:effectLst/>
                <a:latin typeface="Nunito" pitchFamily="2" charset="0"/>
              </a:rPr>
              <a:t>Dimensionality Reduction</a:t>
            </a:r>
            <a:r>
              <a:rPr lang="en-US" b="0" i="0" dirty="0">
                <a:effectLst/>
                <a:latin typeface="Nunito" pitchFamily="2" charset="0"/>
              </a:rPr>
              <a:t>: LLE lowers the dimensionality of the data while preserving its fundamental properties. Particularly when working with high-dimensional datasets, this reduction makes data presentation, exploration, and analysis simpler.</a:t>
            </a:r>
          </a:p>
          <a:p>
            <a:pPr algn="l" fontAlgn="base"/>
            <a:r>
              <a:rPr lang="en-US" b="1" i="0" dirty="0" err="1">
                <a:effectLst/>
                <a:latin typeface="Nunito" pitchFamily="2" charset="0"/>
              </a:rPr>
              <a:t>Disavantages</a:t>
            </a:r>
            <a:r>
              <a:rPr lang="en-US" b="1" i="0" dirty="0">
                <a:effectLst/>
                <a:latin typeface="Nunito" pitchFamily="2" charset="0"/>
              </a:rPr>
              <a:t> of LLE</a:t>
            </a:r>
          </a:p>
          <a:p>
            <a:pPr algn="l" fontAlgn="base">
              <a:buFont typeface="Arial" panose="020B0604020202020204" pitchFamily="34" charset="0"/>
              <a:buChar char="•"/>
            </a:pPr>
            <a:r>
              <a:rPr lang="en-US" b="1" i="0" dirty="0">
                <a:effectLst/>
                <a:latin typeface="Nunito" pitchFamily="2" charset="0"/>
              </a:rPr>
              <a:t>Curse of Dimensionality</a:t>
            </a:r>
            <a:r>
              <a:rPr lang="en-US" b="0" i="0" dirty="0">
                <a:effectLst/>
                <a:latin typeface="Nunito" pitchFamily="2" charset="0"/>
              </a:rPr>
              <a:t>: LLE can experience the “</a:t>
            </a:r>
            <a:r>
              <a:rPr lang="en-US" b="0" i="0" u="sng" dirty="0">
                <a:effectLst/>
                <a:latin typeface="Nunito" pitchFamily="2" charset="0"/>
                <a:hlinkClick r:id="rId3">
                  <a:extLst>
                    <a:ext uri="{A12FA001-AC4F-418D-AE19-62706E023703}">
                      <ahyp:hlinkClr xmlns:ahyp="http://schemas.microsoft.com/office/drawing/2018/hyperlinkcolor" val="tx"/>
                    </a:ext>
                  </a:extLst>
                </a:hlinkClick>
              </a:rPr>
              <a:t>curse of dimensionality</a:t>
            </a:r>
            <a:r>
              <a:rPr lang="en-US" b="0" i="0" dirty="0">
                <a:effectLst/>
                <a:latin typeface="Nunito" pitchFamily="2" charset="0"/>
              </a:rPr>
              <a:t>” when used with extremely high-dimensional data, just like many other dimensionality reduction approaches. The number of neighbors required to capture local interactions rises as dimensionality does, potentially increasing the computational cost of the approach.</a:t>
            </a:r>
          </a:p>
          <a:p>
            <a:pPr algn="l" fontAlgn="base">
              <a:buFont typeface="Arial" panose="020B0604020202020204" pitchFamily="34" charset="0"/>
              <a:buChar char="•"/>
            </a:pPr>
            <a:r>
              <a:rPr lang="en-US" b="1" i="0" dirty="0">
                <a:effectLst/>
                <a:latin typeface="Nunito" pitchFamily="2" charset="0"/>
              </a:rPr>
              <a:t>Memory and computational Requirements</a:t>
            </a:r>
            <a:r>
              <a:rPr lang="en-US" b="0" i="0" dirty="0">
                <a:effectLst/>
                <a:latin typeface="Nunito" pitchFamily="2" charset="0"/>
              </a:rPr>
              <a:t>: For big datasets, creating a weighted adjacency matrix as part of LLE might be memory-intensive. The eigenvalue decomposition stage can also be computationally taxing for big datasets.</a:t>
            </a:r>
          </a:p>
          <a:p>
            <a:pPr algn="l" fontAlgn="base">
              <a:buFont typeface="Arial" panose="020B0604020202020204" pitchFamily="34" charset="0"/>
              <a:buChar char="•"/>
            </a:pPr>
            <a:r>
              <a:rPr lang="en-US" b="1" i="0" dirty="0">
                <a:effectLst/>
                <a:latin typeface="Nunito" pitchFamily="2" charset="0"/>
              </a:rPr>
              <a:t>Outliers and Noisy data</a:t>
            </a:r>
            <a:r>
              <a:rPr lang="en-US" b="0" i="0" dirty="0">
                <a:effectLst/>
                <a:latin typeface="Nunito" pitchFamily="2" charset="0"/>
              </a:rPr>
              <a:t>: LLE is susceptible to anomalies and jittery data points. The quality of the embedding may be affected and the local linear relationships may be distorted by outliers.</a:t>
            </a:r>
          </a:p>
          <a:p>
            <a:endParaRPr lang="en-IN" dirty="0"/>
          </a:p>
        </p:txBody>
      </p:sp>
    </p:spTree>
    <p:extLst>
      <p:ext uri="{BB962C8B-B14F-4D97-AF65-F5344CB8AC3E}">
        <p14:creationId xmlns:p14="http://schemas.microsoft.com/office/powerpoint/2010/main" val="37922437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a:t>Locally Linear Embedding</a:t>
            </a:r>
          </a:p>
        </p:txBody>
      </p:sp>
      <p:sp>
        <p:nvSpPr>
          <p:cNvPr id="3" name="Slide Number Placeholder 2"/>
          <p:cNvSpPr>
            <a:spLocks noGrp="1"/>
          </p:cNvSpPr>
          <p:nvPr>
            <p:ph type="sldNum" sz="quarter" idx="12"/>
          </p:nvPr>
        </p:nvSpPr>
        <p:spPr/>
        <p:txBody>
          <a:bodyPr>
            <a:normAutofit fontScale="85000" lnSpcReduction="20000"/>
          </a:bodyPr>
          <a:lstStyle/>
          <a:p>
            <a:fld id="{D78BEDA0-A7EB-4D32-BEA9-BCCFC5F45C3C}" type="slidenum">
              <a:rPr lang="tr-TR" smtClean="0"/>
              <a:pPr/>
              <a:t>161</a:t>
            </a:fld>
            <a:endParaRPr lang="tr-TR"/>
          </a:p>
        </p:txBody>
      </p:sp>
      <p:sp>
        <p:nvSpPr>
          <p:cNvPr id="5" name="Content Placeholder 4"/>
          <p:cNvSpPr>
            <a:spLocks noGrp="1"/>
          </p:cNvSpPr>
          <p:nvPr>
            <p:ph sz="quarter" idx="1"/>
          </p:nvPr>
        </p:nvSpPr>
        <p:spPr/>
        <p:txBody>
          <a:bodyPr/>
          <a:lstStyle/>
          <a:p>
            <a:pPr marL="514350" indent="-514350">
              <a:buFont typeface="+mj-lt"/>
              <a:buAutoNum type="arabicPeriod"/>
            </a:pPr>
            <a:r>
              <a:rPr lang="tr-TR" dirty="0">
                <a:solidFill>
                  <a:schemeClr val="tx2"/>
                </a:solidFill>
                <a:latin typeface="+mj-lt"/>
              </a:rPr>
              <a:t>Given </a:t>
            </a:r>
            <a:r>
              <a:rPr lang="tr-TR" b="1" i="1" dirty="0">
                <a:solidFill>
                  <a:schemeClr val="tx2"/>
                </a:solidFill>
                <a:latin typeface="+mj-lt"/>
              </a:rPr>
              <a:t>x</a:t>
            </a:r>
            <a:r>
              <a:rPr lang="tr-TR" i="1" baseline="30000" dirty="0">
                <a:solidFill>
                  <a:schemeClr val="tx2"/>
                </a:solidFill>
                <a:latin typeface="+mj-lt"/>
              </a:rPr>
              <a:t>r</a:t>
            </a:r>
            <a:r>
              <a:rPr lang="tr-TR" dirty="0">
                <a:solidFill>
                  <a:schemeClr val="tx2"/>
                </a:solidFill>
                <a:latin typeface="+mj-lt"/>
              </a:rPr>
              <a:t> find its neighbors </a:t>
            </a:r>
            <a:r>
              <a:rPr lang="tr-TR" b="1" i="1" dirty="0">
                <a:solidFill>
                  <a:schemeClr val="tx2"/>
                </a:solidFill>
              </a:rPr>
              <a:t>x</a:t>
            </a:r>
            <a:r>
              <a:rPr lang="tr-TR" i="1" baseline="30000" dirty="0">
                <a:solidFill>
                  <a:schemeClr val="tx2"/>
                </a:solidFill>
              </a:rPr>
              <a:t>s</a:t>
            </a:r>
            <a:r>
              <a:rPr lang="tr-TR" i="1" baseline="-25000" dirty="0">
                <a:solidFill>
                  <a:schemeClr val="tx2"/>
                </a:solidFill>
              </a:rPr>
              <a:t>(r)</a:t>
            </a:r>
            <a:endParaRPr lang="tr-TR" dirty="0">
              <a:solidFill>
                <a:schemeClr val="tx2"/>
              </a:solidFill>
              <a:latin typeface="+mj-lt"/>
            </a:endParaRPr>
          </a:p>
          <a:p>
            <a:pPr marL="514350" indent="-514350">
              <a:buFont typeface="+mj-lt"/>
              <a:buAutoNum type="arabicPeriod"/>
            </a:pPr>
            <a:r>
              <a:rPr lang="tr-TR" dirty="0">
                <a:solidFill>
                  <a:schemeClr val="tx2"/>
                </a:solidFill>
                <a:latin typeface="+mj-lt"/>
              </a:rPr>
              <a:t>Find </a:t>
            </a:r>
            <a:r>
              <a:rPr lang="tr-TR" b="1" dirty="0">
                <a:solidFill>
                  <a:schemeClr val="tx2"/>
                </a:solidFill>
                <a:latin typeface="+mj-lt"/>
              </a:rPr>
              <a:t>W</a:t>
            </a:r>
            <a:r>
              <a:rPr lang="tr-TR" i="1" baseline="-25000" dirty="0">
                <a:solidFill>
                  <a:schemeClr val="tx2"/>
                </a:solidFill>
                <a:latin typeface="+mj-lt"/>
              </a:rPr>
              <a:t>rs</a:t>
            </a:r>
            <a:r>
              <a:rPr lang="tr-TR" dirty="0">
                <a:solidFill>
                  <a:schemeClr val="tx2"/>
                </a:solidFill>
                <a:latin typeface="+mj-lt"/>
              </a:rPr>
              <a:t> that minimize</a:t>
            </a:r>
          </a:p>
          <a:p>
            <a:pPr marL="514350" indent="-514350">
              <a:buNone/>
            </a:pPr>
            <a:endParaRPr lang="tr-TR" dirty="0">
              <a:solidFill>
                <a:schemeClr val="tx2"/>
              </a:solidFill>
              <a:latin typeface="+mj-lt"/>
            </a:endParaRPr>
          </a:p>
          <a:p>
            <a:pPr marL="514350" indent="-514350">
              <a:buFont typeface="+mj-lt"/>
              <a:buAutoNum type="arabicPeriod"/>
            </a:pPr>
            <a:endParaRPr lang="tr-TR" dirty="0">
              <a:solidFill>
                <a:schemeClr val="tx2"/>
              </a:solidFill>
              <a:latin typeface="+mj-lt"/>
            </a:endParaRPr>
          </a:p>
          <a:p>
            <a:pPr marL="514350" indent="-514350">
              <a:buFont typeface="+mj-lt"/>
              <a:buAutoNum type="arabicPeriod" startAt="3"/>
            </a:pPr>
            <a:endParaRPr lang="tr-TR" dirty="0">
              <a:solidFill>
                <a:schemeClr val="tx2"/>
              </a:solidFill>
              <a:latin typeface="+mj-lt"/>
            </a:endParaRPr>
          </a:p>
          <a:p>
            <a:pPr marL="514350" indent="-514350">
              <a:buFont typeface="+mj-lt"/>
              <a:buAutoNum type="arabicPeriod" startAt="3"/>
            </a:pPr>
            <a:r>
              <a:rPr lang="tr-TR" dirty="0">
                <a:solidFill>
                  <a:schemeClr val="tx2"/>
                </a:solidFill>
                <a:latin typeface="+mj-lt"/>
              </a:rPr>
              <a:t>Find the new coordinates </a:t>
            </a:r>
            <a:r>
              <a:rPr lang="tr-TR" b="1" i="1" dirty="0">
                <a:solidFill>
                  <a:schemeClr val="tx2"/>
                </a:solidFill>
              </a:rPr>
              <a:t>z</a:t>
            </a:r>
            <a:r>
              <a:rPr lang="tr-TR" i="1" baseline="30000" dirty="0">
                <a:solidFill>
                  <a:schemeClr val="tx2"/>
                </a:solidFill>
              </a:rPr>
              <a:t>r </a:t>
            </a:r>
            <a:r>
              <a:rPr lang="tr-TR" dirty="0">
                <a:solidFill>
                  <a:schemeClr val="tx2"/>
                </a:solidFill>
                <a:latin typeface="+mj-lt"/>
              </a:rPr>
              <a:t>that minimize</a:t>
            </a:r>
          </a:p>
        </p:txBody>
      </p:sp>
      <p:graphicFrame>
        <p:nvGraphicFramePr>
          <p:cNvPr id="6" name="Object 5"/>
          <p:cNvGraphicFramePr>
            <a:graphicFrameLocks noChangeAspect="1"/>
          </p:cNvGraphicFramePr>
          <p:nvPr/>
        </p:nvGraphicFramePr>
        <p:xfrm>
          <a:off x="2571735" y="2928934"/>
          <a:ext cx="4117085" cy="1071570"/>
        </p:xfrm>
        <a:graphic>
          <a:graphicData uri="http://schemas.openxmlformats.org/presentationml/2006/ole">
            <mc:AlternateContent xmlns:mc="http://schemas.openxmlformats.org/markup-compatibility/2006">
              <mc:Choice xmlns:v="urn:schemas-microsoft-com:vml" Requires="v">
                <p:oleObj name="Equation" r:id="rId2" imgW="1854000" imgH="482400" progId="Equation.3">
                  <p:embed/>
                </p:oleObj>
              </mc:Choice>
              <mc:Fallback>
                <p:oleObj name="Equation" r:id="rId2" imgW="1854000" imgH="482400" progId="Equation.3">
                  <p:embed/>
                  <p:pic>
                    <p:nvPicPr>
                      <p:cNvPr id="6"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35" y="2928934"/>
                        <a:ext cx="4117085" cy="10715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5747" name="Object 3"/>
          <p:cNvGraphicFramePr>
            <a:graphicFrameLocks noChangeAspect="1"/>
          </p:cNvGraphicFramePr>
          <p:nvPr/>
        </p:nvGraphicFramePr>
        <p:xfrm>
          <a:off x="2714612" y="4929198"/>
          <a:ext cx="4003675" cy="1071563"/>
        </p:xfrm>
        <a:graphic>
          <a:graphicData uri="http://schemas.openxmlformats.org/presentationml/2006/ole">
            <mc:AlternateContent xmlns:mc="http://schemas.openxmlformats.org/markup-compatibility/2006">
              <mc:Choice xmlns:v="urn:schemas-microsoft-com:vml" Requires="v">
                <p:oleObj name="Equation" r:id="rId4" imgW="1803240" imgH="482400" progId="Equation.3">
                  <p:embed/>
                </p:oleObj>
              </mc:Choice>
              <mc:Fallback>
                <p:oleObj name="Equation" r:id="rId4" imgW="1803240" imgH="482400" progId="Equation.3">
                  <p:embed/>
                  <p:pic>
                    <p:nvPicPr>
                      <p:cNvPr id="41574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4612" y="4929198"/>
                        <a:ext cx="4003675" cy="1071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8BEDA0-A7EB-4D32-BEA9-BCCFC5F45C3C}" type="slidenum">
              <a:rPr lang="tr-TR" smtClean="0"/>
              <a:pPr/>
              <a:t>162</a:t>
            </a:fld>
            <a:endParaRPr lang="tr-TR"/>
          </a:p>
        </p:txBody>
      </p:sp>
      <p:pic>
        <p:nvPicPr>
          <p:cNvPr id="416770" name="Picture 2"/>
          <p:cNvPicPr>
            <a:picLocks noChangeAspect="1" noChangeArrowheads="1"/>
          </p:cNvPicPr>
          <p:nvPr/>
        </p:nvPicPr>
        <p:blipFill>
          <a:blip r:embed="rId2" cstate="print"/>
          <a:srcRect/>
          <a:stretch>
            <a:fillRect/>
          </a:stretch>
        </p:blipFill>
        <p:spPr bwMode="auto">
          <a:xfrm>
            <a:off x="428595" y="1500174"/>
            <a:ext cx="8401565" cy="3929090"/>
          </a:xfrm>
          <a:prstGeom prst="rect">
            <a:avLst/>
          </a:prstGeom>
          <a:noFill/>
          <a:ln w="9525">
            <a:noFill/>
            <a:miter lim="800000"/>
            <a:headEnd/>
            <a:tailEnd/>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39552" y="260648"/>
            <a:ext cx="8147248" cy="936104"/>
          </a:xfrm>
        </p:spPr>
        <p:txBody>
          <a:bodyPr>
            <a:normAutofit/>
          </a:bodyPr>
          <a:lstStyle/>
          <a:p>
            <a:r>
              <a:rPr lang="tr-TR" dirty="0"/>
              <a:t>LLE on Optdigits</a:t>
            </a:r>
          </a:p>
        </p:txBody>
      </p:sp>
      <p:sp>
        <p:nvSpPr>
          <p:cNvPr id="3" name="Slide Number Placeholder 2"/>
          <p:cNvSpPr>
            <a:spLocks noGrp="1"/>
          </p:cNvSpPr>
          <p:nvPr>
            <p:ph type="sldNum" sz="quarter" idx="12"/>
          </p:nvPr>
        </p:nvSpPr>
        <p:spPr/>
        <p:txBody>
          <a:bodyPr>
            <a:normAutofit fontScale="85000" lnSpcReduction="20000"/>
          </a:bodyPr>
          <a:lstStyle/>
          <a:p>
            <a:fld id="{D78BEDA0-A7EB-4D32-BEA9-BCCFC5F45C3C}" type="slidenum">
              <a:rPr lang="tr-TR" smtClean="0"/>
              <a:pPr/>
              <a:t>163</a:t>
            </a:fld>
            <a:endParaRPr lang="tr-TR"/>
          </a:p>
        </p:txBody>
      </p:sp>
      <p:pic>
        <p:nvPicPr>
          <p:cNvPr id="417794" name="Picture 2"/>
          <p:cNvPicPr>
            <a:picLocks noChangeAspect="1" noChangeArrowheads="1"/>
          </p:cNvPicPr>
          <p:nvPr/>
        </p:nvPicPr>
        <p:blipFill>
          <a:blip r:embed="rId2" cstate="print"/>
          <a:srcRect/>
          <a:stretch>
            <a:fillRect/>
          </a:stretch>
        </p:blipFill>
        <p:spPr bwMode="auto">
          <a:xfrm>
            <a:off x="1071538" y="1500174"/>
            <a:ext cx="7286676" cy="4498407"/>
          </a:xfrm>
          <a:prstGeom prst="rect">
            <a:avLst/>
          </a:prstGeom>
          <a:noFill/>
          <a:ln w="9525">
            <a:noFill/>
            <a:miter lim="800000"/>
            <a:headEnd/>
            <a:tailEnd/>
          </a:ln>
          <a:effectLst/>
        </p:spPr>
      </p:pic>
      <p:sp>
        <p:nvSpPr>
          <p:cNvPr id="5" name="TextBox 4"/>
          <p:cNvSpPr txBox="1"/>
          <p:nvPr/>
        </p:nvSpPr>
        <p:spPr>
          <a:xfrm>
            <a:off x="4000496" y="5929330"/>
            <a:ext cx="4572032" cy="285752"/>
          </a:xfrm>
          <a:prstGeom prst="rect">
            <a:avLst/>
          </a:prstGeom>
          <a:noFill/>
        </p:spPr>
        <p:txBody>
          <a:bodyPr wrap="square" rtlCol="0">
            <a:spAutoFit/>
          </a:bodyPr>
          <a:lstStyle/>
          <a:p>
            <a:r>
              <a:rPr lang="tr-TR" sz="1200" dirty="0">
                <a:solidFill>
                  <a:schemeClr val="tx2"/>
                </a:solidFill>
                <a:latin typeface="+mj-lt"/>
              </a:rPr>
              <a:t>Matlab source from http://www.cs.toronto.edu/~roweis/lle/code.html</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Laplacian Eigenmaps</a:t>
            </a:r>
          </a:p>
        </p:txBody>
      </p:sp>
      <p:sp>
        <p:nvSpPr>
          <p:cNvPr id="3" name="Slide Number Placeholder 2"/>
          <p:cNvSpPr>
            <a:spLocks noGrp="1"/>
          </p:cNvSpPr>
          <p:nvPr>
            <p:ph type="sldNum" sz="quarter" idx="12"/>
          </p:nvPr>
        </p:nvSpPr>
        <p:spPr/>
        <p:txBody>
          <a:bodyPr>
            <a:normAutofit fontScale="85000" lnSpcReduction="20000"/>
          </a:bodyPr>
          <a:lstStyle/>
          <a:p>
            <a:fld id="{19AA777F-83C4-4430-B73C-3C94F37B39A6}" type="slidenum">
              <a:rPr lang="tr-TR" smtClean="0"/>
              <a:pPr/>
              <a:t>164</a:t>
            </a:fld>
            <a:endParaRPr lang="tr-TR"/>
          </a:p>
        </p:txBody>
      </p:sp>
      <p:sp>
        <p:nvSpPr>
          <p:cNvPr id="4" name="Content Placeholder 3"/>
          <p:cNvSpPr>
            <a:spLocks noGrp="1"/>
          </p:cNvSpPr>
          <p:nvPr>
            <p:ph sz="quarter" idx="1"/>
          </p:nvPr>
        </p:nvSpPr>
        <p:spPr/>
        <p:txBody>
          <a:bodyPr>
            <a:normAutofit fontScale="92500" lnSpcReduction="10000"/>
          </a:bodyPr>
          <a:lstStyle/>
          <a:p>
            <a:r>
              <a:rPr lang="tr-TR" dirty="0"/>
              <a:t>Let </a:t>
            </a:r>
            <a:r>
              <a:rPr lang="tr-TR" i="1" dirty="0"/>
              <a:t>r</a:t>
            </a:r>
            <a:r>
              <a:rPr lang="tr-TR" dirty="0"/>
              <a:t> and </a:t>
            </a:r>
            <a:r>
              <a:rPr lang="tr-TR" i="1" dirty="0"/>
              <a:t>s</a:t>
            </a:r>
            <a:r>
              <a:rPr lang="tr-TR" b="1" i="1" dirty="0"/>
              <a:t> </a:t>
            </a:r>
            <a:r>
              <a:rPr lang="tr-TR" dirty="0"/>
              <a:t>be two instances and </a:t>
            </a:r>
            <a:r>
              <a:rPr lang="tr-TR" i="1" dirty="0"/>
              <a:t>B</a:t>
            </a:r>
            <a:r>
              <a:rPr lang="tr-TR" i="1" baseline="-25000" dirty="0"/>
              <a:t>rs</a:t>
            </a:r>
            <a:r>
              <a:rPr lang="tr-TR" dirty="0"/>
              <a:t> is their similarity, we want to find </a:t>
            </a:r>
            <a:r>
              <a:rPr lang="tr-TR" b="1" i="1" dirty="0"/>
              <a:t>z</a:t>
            </a:r>
            <a:r>
              <a:rPr lang="tr-TR" i="1" baseline="30000" dirty="0"/>
              <a:t>r </a:t>
            </a:r>
            <a:r>
              <a:rPr lang="tr-TR" dirty="0"/>
              <a:t>and </a:t>
            </a:r>
            <a:r>
              <a:rPr lang="tr-TR" b="1" i="1" dirty="0"/>
              <a:t>z</a:t>
            </a:r>
            <a:r>
              <a:rPr lang="tr-TR" i="1" baseline="30000" dirty="0"/>
              <a:t>s</a:t>
            </a:r>
            <a:r>
              <a:rPr lang="tr-TR" dirty="0"/>
              <a:t> that </a:t>
            </a:r>
          </a:p>
          <a:p>
            <a:endParaRPr lang="tr-TR" dirty="0"/>
          </a:p>
          <a:p>
            <a:endParaRPr lang="tr-TR" dirty="0"/>
          </a:p>
          <a:p>
            <a:r>
              <a:rPr lang="tr-TR" dirty="0"/>
              <a:t> </a:t>
            </a:r>
            <a:r>
              <a:rPr lang="tr-TR" i="1" dirty="0"/>
              <a:t>B</a:t>
            </a:r>
            <a:r>
              <a:rPr lang="tr-TR" i="1" baseline="-25000" dirty="0"/>
              <a:t>rs </a:t>
            </a:r>
            <a:r>
              <a:rPr lang="tr-TR" dirty="0"/>
              <a:t>can be defined in terms of similarity in an original space: 0 if </a:t>
            </a:r>
            <a:r>
              <a:rPr lang="tr-TR" b="1" i="1" dirty="0"/>
              <a:t>x</a:t>
            </a:r>
            <a:r>
              <a:rPr lang="tr-TR" i="1" baseline="30000" dirty="0"/>
              <a:t>r </a:t>
            </a:r>
            <a:r>
              <a:rPr lang="tr-TR" dirty="0"/>
              <a:t>and </a:t>
            </a:r>
            <a:r>
              <a:rPr lang="tr-TR" b="1" i="1" dirty="0"/>
              <a:t>x</a:t>
            </a:r>
            <a:r>
              <a:rPr lang="tr-TR" i="1" baseline="30000" dirty="0"/>
              <a:t>s </a:t>
            </a:r>
            <a:r>
              <a:rPr lang="tr-TR" dirty="0"/>
              <a:t>are too far, otherwise</a:t>
            </a:r>
          </a:p>
          <a:p>
            <a:endParaRPr lang="tr-TR" dirty="0"/>
          </a:p>
          <a:p>
            <a:endParaRPr lang="tr-TR" dirty="0"/>
          </a:p>
          <a:p>
            <a:r>
              <a:rPr lang="tr-TR" dirty="0"/>
              <a:t>Defines a graph Laplacian, and feature embedding returns </a:t>
            </a:r>
            <a:r>
              <a:rPr lang="tr-TR" b="1" i="1" dirty="0"/>
              <a:t>z</a:t>
            </a:r>
            <a:r>
              <a:rPr lang="tr-TR" i="1" baseline="30000" dirty="0"/>
              <a:t>r</a:t>
            </a:r>
            <a:r>
              <a:rPr lang="tr-TR" dirty="0"/>
              <a:t> </a:t>
            </a:r>
          </a:p>
          <a:p>
            <a:pPr>
              <a:buNone/>
            </a:pPr>
            <a:endParaRPr lang="tr-TR" dirty="0"/>
          </a:p>
        </p:txBody>
      </p:sp>
      <p:pic>
        <p:nvPicPr>
          <p:cNvPr id="425987" name="Picture 3"/>
          <p:cNvPicPr>
            <a:picLocks noChangeAspect="1" noChangeArrowheads="1"/>
          </p:cNvPicPr>
          <p:nvPr/>
        </p:nvPicPr>
        <p:blipFill>
          <a:blip r:embed="rId2" cstate="print"/>
          <a:srcRect/>
          <a:stretch>
            <a:fillRect/>
          </a:stretch>
        </p:blipFill>
        <p:spPr bwMode="auto">
          <a:xfrm>
            <a:off x="2555776" y="2492896"/>
            <a:ext cx="3216357" cy="936104"/>
          </a:xfrm>
          <a:prstGeom prst="rect">
            <a:avLst/>
          </a:prstGeom>
          <a:noFill/>
          <a:ln w="9525">
            <a:noFill/>
            <a:miter lim="800000"/>
            <a:headEnd/>
            <a:tailEnd/>
          </a:ln>
        </p:spPr>
      </p:pic>
      <p:pic>
        <p:nvPicPr>
          <p:cNvPr id="425989" name="Picture 5"/>
          <p:cNvPicPr>
            <a:picLocks noChangeAspect="1" noChangeArrowheads="1"/>
          </p:cNvPicPr>
          <p:nvPr/>
        </p:nvPicPr>
        <p:blipFill>
          <a:blip r:embed="rId3" cstate="print"/>
          <a:srcRect/>
          <a:stretch>
            <a:fillRect/>
          </a:stretch>
        </p:blipFill>
        <p:spPr bwMode="auto">
          <a:xfrm>
            <a:off x="2627784" y="4149080"/>
            <a:ext cx="3662507" cy="936104"/>
          </a:xfrm>
          <a:prstGeom prst="rect">
            <a:avLst/>
          </a:prstGeom>
          <a:noFill/>
          <a:ln w="9525">
            <a:noFill/>
            <a:miter lim="800000"/>
            <a:headEnd/>
            <a:tailEnd/>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2EAB3-EFB1-7E3C-4E6D-D1032F43F6DD}"/>
              </a:ext>
            </a:extLst>
          </p:cNvPr>
          <p:cNvSpPr>
            <a:spLocks noGrp="1"/>
          </p:cNvSpPr>
          <p:nvPr>
            <p:ph type="title"/>
          </p:nvPr>
        </p:nvSpPr>
        <p:spPr/>
        <p:txBody>
          <a:bodyPr/>
          <a:lstStyle/>
          <a:p>
            <a:r>
              <a:rPr lang="tr-TR" dirty="0"/>
              <a:t>Laplacian Eigenmaps</a:t>
            </a:r>
            <a:endParaRPr lang="en-IN" dirty="0"/>
          </a:p>
        </p:txBody>
      </p:sp>
      <p:sp>
        <p:nvSpPr>
          <p:cNvPr id="3" name="Slide Number Placeholder 2">
            <a:extLst>
              <a:ext uri="{FF2B5EF4-FFF2-40B4-BE49-F238E27FC236}">
                <a16:creationId xmlns:a16="http://schemas.microsoft.com/office/drawing/2014/main" id="{18539B2A-0AF9-CCE2-4A8B-3FC6C9BF1695}"/>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165</a:t>
            </a:fld>
            <a:endParaRPr lang="tr-TR"/>
          </a:p>
        </p:txBody>
      </p:sp>
      <p:pic>
        <p:nvPicPr>
          <p:cNvPr id="6" name="Content Placeholder 5">
            <a:extLst>
              <a:ext uri="{FF2B5EF4-FFF2-40B4-BE49-F238E27FC236}">
                <a16:creationId xmlns:a16="http://schemas.microsoft.com/office/drawing/2014/main" id="{63F0142C-226E-AF1D-DDEA-7D0E1DFA8673}"/>
              </a:ext>
            </a:extLst>
          </p:cNvPr>
          <p:cNvPicPr>
            <a:picLocks noGrp="1" noChangeAspect="1"/>
          </p:cNvPicPr>
          <p:nvPr>
            <p:ph sz="quarter" idx="1"/>
          </p:nvPr>
        </p:nvPicPr>
        <p:blipFill>
          <a:blip r:embed="rId2"/>
          <a:stretch>
            <a:fillRect/>
          </a:stretch>
        </p:blipFill>
        <p:spPr>
          <a:xfrm>
            <a:off x="2267744" y="1600200"/>
            <a:ext cx="3906299" cy="4495800"/>
          </a:xfrm>
        </p:spPr>
      </p:pic>
    </p:spTree>
    <p:extLst>
      <p:ext uri="{BB962C8B-B14F-4D97-AF65-F5344CB8AC3E}">
        <p14:creationId xmlns:p14="http://schemas.microsoft.com/office/powerpoint/2010/main" val="14538048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E6B7-5040-3030-4335-219C68241046}"/>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0D1C7D20-9978-CA2C-5E1D-B9C93B9ABBEB}"/>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166</a:t>
            </a:fld>
            <a:endParaRPr lang="tr-TR"/>
          </a:p>
        </p:txBody>
      </p:sp>
      <p:pic>
        <p:nvPicPr>
          <p:cNvPr id="6" name="Content Placeholder 5">
            <a:extLst>
              <a:ext uri="{FF2B5EF4-FFF2-40B4-BE49-F238E27FC236}">
                <a16:creationId xmlns:a16="http://schemas.microsoft.com/office/drawing/2014/main" id="{6E4E4AE4-2A04-3A35-9E51-5A88987DC678}"/>
              </a:ext>
            </a:extLst>
          </p:cNvPr>
          <p:cNvPicPr>
            <a:picLocks noGrp="1" noChangeAspect="1"/>
          </p:cNvPicPr>
          <p:nvPr>
            <p:ph sz="quarter" idx="1"/>
          </p:nvPr>
        </p:nvPicPr>
        <p:blipFill>
          <a:blip r:embed="rId2"/>
          <a:stretch>
            <a:fillRect/>
          </a:stretch>
        </p:blipFill>
        <p:spPr>
          <a:xfrm>
            <a:off x="1835696" y="1600200"/>
            <a:ext cx="5184576" cy="5029200"/>
          </a:xfrm>
        </p:spPr>
      </p:pic>
    </p:spTree>
    <p:extLst>
      <p:ext uri="{BB962C8B-B14F-4D97-AF65-F5344CB8AC3E}">
        <p14:creationId xmlns:p14="http://schemas.microsoft.com/office/powerpoint/2010/main" val="33163133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Laplacian Eigenmaps on Iris</a:t>
            </a:r>
          </a:p>
        </p:txBody>
      </p:sp>
      <p:sp>
        <p:nvSpPr>
          <p:cNvPr id="3" name="Slide Number Placeholder 2"/>
          <p:cNvSpPr>
            <a:spLocks noGrp="1"/>
          </p:cNvSpPr>
          <p:nvPr>
            <p:ph type="sldNum" sz="quarter" idx="12"/>
          </p:nvPr>
        </p:nvSpPr>
        <p:spPr/>
        <p:txBody>
          <a:bodyPr>
            <a:normAutofit fontScale="85000" lnSpcReduction="20000"/>
          </a:bodyPr>
          <a:lstStyle/>
          <a:p>
            <a:fld id="{19AA777F-83C4-4430-B73C-3C94F37B39A6}" type="slidenum">
              <a:rPr lang="tr-TR" smtClean="0"/>
              <a:pPr/>
              <a:t>167</a:t>
            </a:fld>
            <a:endParaRPr lang="tr-TR"/>
          </a:p>
        </p:txBody>
      </p:sp>
      <p:pic>
        <p:nvPicPr>
          <p:cNvPr id="427010" name="Picture 2"/>
          <p:cNvPicPr>
            <a:picLocks noChangeAspect="1" noChangeArrowheads="1"/>
          </p:cNvPicPr>
          <p:nvPr/>
        </p:nvPicPr>
        <p:blipFill>
          <a:blip r:embed="rId2" cstate="print"/>
          <a:srcRect/>
          <a:stretch>
            <a:fillRect/>
          </a:stretch>
        </p:blipFill>
        <p:spPr bwMode="auto">
          <a:xfrm>
            <a:off x="827584" y="1628800"/>
            <a:ext cx="7848872" cy="4014240"/>
          </a:xfrm>
          <a:prstGeom prst="rect">
            <a:avLst/>
          </a:prstGeom>
          <a:noFill/>
          <a:ln w="9525">
            <a:noFill/>
            <a:miter lim="800000"/>
            <a:headEnd/>
            <a:tailEnd/>
          </a:ln>
        </p:spPr>
      </p:pic>
      <p:sp>
        <p:nvSpPr>
          <p:cNvPr id="6" name="TextBox 5"/>
          <p:cNvSpPr txBox="1"/>
          <p:nvPr/>
        </p:nvSpPr>
        <p:spPr>
          <a:xfrm>
            <a:off x="1043608" y="5733256"/>
            <a:ext cx="3792513" cy="461665"/>
          </a:xfrm>
          <a:prstGeom prst="rect">
            <a:avLst/>
          </a:prstGeom>
          <a:noFill/>
        </p:spPr>
        <p:txBody>
          <a:bodyPr wrap="none" rtlCol="0">
            <a:spAutoFit/>
          </a:bodyPr>
          <a:lstStyle/>
          <a:p>
            <a:r>
              <a:rPr lang="tr-TR" sz="2400" i="1" dirty="0">
                <a:latin typeface="+mn-lt"/>
              </a:rPr>
              <a:t>Spectral clustering (chapter 7)</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6EABD-CA2D-9A08-6129-496B53C42B6F}"/>
              </a:ext>
            </a:extLst>
          </p:cNvPr>
          <p:cNvSpPr>
            <a:spLocks noGrp="1"/>
          </p:cNvSpPr>
          <p:nvPr>
            <p:ph type="sldNum" sz="quarter" idx="12"/>
          </p:nvPr>
        </p:nvSpPr>
        <p:spPr/>
        <p:txBody>
          <a:bodyPr/>
          <a:lstStyle/>
          <a:p>
            <a:fld id="{D78BEDA0-A7EB-4D32-BEA9-BCCFC5F45C3C}" type="slidenum">
              <a:rPr lang="tr-TR" smtClean="0"/>
              <a:pPr/>
              <a:t>17</a:t>
            </a:fld>
            <a:endParaRPr lang="tr-TR"/>
          </a:p>
        </p:txBody>
      </p:sp>
      <p:pic>
        <p:nvPicPr>
          <p:cNvPr id="5" name="Picture 4">
            <a:extLst>
              <a:ext uri="{FF2B5EF4-FFF2-40B4-BE49-F238E27FC236}">
                <a16:creationId xmlns:a16="http://schemas.microsoft.com/office/drawing/2014/main" id="{A427969E-B416-37C9-73EA-A1F4EE98436D}"/>
              </a:ext>
            </a:extLst>
          </p:cNvPr>
          <p:cNvPicPr>
            <a:picLocks noChangeAspect="1"/>
          </p:cNvPicPr>
          <p:nvPr/>
        </p:nvPicPr>
        <p:blipFill>
          <a:blip r:embed="rId2"/>
          <a:stretch>
            <a:fillRect/>
          </a:stretch>
        </p:blipFill>
        <p:spPr>
          <a:xfrm>
            <a:off x="85725" y="1223962"/>
            <a:ext cx="8972550" cy="4410075"/>
          </a:xfrm>
          <a:prstGeom prst="rect">
            <a:avLst/>
          </a:prstGeom>
        </p:spPr>
      </p:pic>
    </p:spTree>
    <p:extLst>
      <p:ext uri="{BB962C8B-B14F-4D97-AF65-F5344CB8AC3E}">
        <p14:creationId xmlns:p14="http://schemas.microsoft.com/office/powerpoint/2010/main" val="184595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8B8C70-C88B-BE29-C42E-E2F79C63E6DC}"/>
              </a:ext>
            </a:extLst>
          </p:cNvPr>
          <p:cNvSpPr>
            <a:spLocks noGrp="1"/>
          </p:cNvSpPr>
          <p:nvPr>
            <p:ph type="sldNum" sz="quarter" idx="12"/>
          </p:nvPr>
        </p:nvSpPr>
        <p:spPr/>
        <p:txBody>
          <a:bodyPr/>
          <a:lstStyle/>
          <a:p>
            <a:fld id="{D78BEDA0-A7EB-4D32-BEA9-BCCFC5F45C3C}" type="slidenum">
              <a:rPr lang="tr-TR" smtClean="0"/>
              <a:pPr/>
              <a:t>18</a:t>
            </a:fld>
            <a:endParaRPr lang="tr-TR"/>
          </a:p>
        </p:txBody>
      </p:sp>
      <p:pic>
        <p:nvPicPr>
          <p:cNvPr id="4" name="Picture 3">
            <a:extLst>
              <a:ext uri="{FF2B5EF4-FFF2-40B4-BE49-F238E27FC236}">
                <a16:creationId xmlns:a16="http://schemas.microsoft.com/office/drawing/2014/main" id="{C631E1E2-F6E5-A2AB-294E-DCF8A3E417B3}"/>
              </a:ext>
            </a:extLst>
          </p:cNvPr>
          <p:cNvPicPr>
            <a:picLocks noChangeAspect="1"/>
          </p:cNvPicPr>
          <p:nvPr/>
        </p:nvPicPr>
        <p:blipFill>
          <a:blip r:embed="rId2"/>
          <a:stretch>
            <a:fillRect/>
          </a:stretch>
        </p:blipFill>
        <p:spPr>
          <a:xfrm>
            <a:off x="0" y="1339840"/>
            <a:ext cx="9144000" cy="4178320"/>
          </a:xfrm>
          <a:prstGeom prst="rect">
            <a:avLst/>
          </a:prstGeom>
        </p:spPr>
      </p:pic>
    </p:spTree>
    <p:extLst>
      <p:ext uri="{BB962C8B-B14F-4D97-AF65-F5344CB8AC3E}">
        <p14:creationId xmlns:p14="http://schemas.microsoft.com/office/powerpoint/2010/main" val="569123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867352-C2FD-6F95-8719-5F32E71C2CA6}"/>
              </a:ext>
            </a:extLst>
          </p:cNvPr>
          <p:cNvSpPr>
            <a:spLocks noGrp="1"/>
          </p:cNvSpPr>
          <p:nvPr>
            <p:ph type="sldNum" sz="quarter" idx="12"/>
          </p:nvPr>
        </p:nvSpPr>
        <p:spPr/>
        <p:txBody>
          <a:bodyPr/>
          <a:lstStyle/>
          <a:p>
            <a:fld id="{D78BEDA0-A7EB-4D32-BEA9-BCCFC5F45C3C}" type="slidenum">
              <a:rPr lang="tr-TR" smtClean="0"/>
              <a:pPr/>
              <a:t>19</a:t>
            </a:fld>
            <a:endParaRPr lang="tr-TR"/>
          </a:p>
        </p:txBody>
      </p:sp>
      <p:pic>
        <p:nvPicPr>
          <p:cNvPr id="4" name="Picture 3">
            <a:extLst>
              <a:ext uri="{FF2B5EF4-FFF2-40B4-BE49-F238E27FC236}">
                <a16:creationId xmlns:a16="http://schemas.microsoft.com/office/drawing/2014/main" id="{57F16D1A-A482-B7DA-D90E-4865ED5DA3DD}"/>
              </a:ext>
            </a:extLst>
          </p:cNvPr>
          <p:cNvPicPr>
            <a:picLocks noChangeAspect="1"/>
          </p:cNvPicPr>
          <p:nvPr/>
        </p:nvPicPr>
        <p:blipFill>
          <a:blip r:embed="rId2"/>
          <a:stretch>
            <a:fillRect/>
          </a:stretch>
        </p:blipFill>
        <p:spPr>
          <a:xfrm>
            <a:off x="0" y="1115254"/>
            <a:ext cx="9144000" cy="4627491"/>
          </a:xfrm>
          <a:prstGeom prst="rect">
            <a:avLst/>
          </a:prstGeom>
        </p:spPr>
      </p:pic>
    </p:spTree>
    <p:extLst>
      <p:ext uri="{BB962C8B-B14F-4D97-AF65-F5344CB8AC3E}">
        <p14:creationId xmlns:p14="http://schemas.microsoft.com/office/powerpoint/2010/main" val="892806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3CAF-ACE9-ADF7-D9D2-154CCB1E5348}"/>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487F351D-6808-1941-4D2C-7DC5E6CEC427}"/>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2</a:t>
            </a:fld>
            <a:endParaRPr lang="tr-TR"/>
          </a:p>
        </p:txBody>
      </p:sp>
      <p:sp>
        <p:nvSpPr>
          <p:cNvPr id="4" name="Content Placeholder 3">
            <a:extLst>
              <a:ext uri="{FF2B5EF4-FFF2-40B4-BE49-F238E27FC236}">
                <a16:creationId xmlns:a16="http://schemas.microsoft.com/office/drawing/2014/main" id="{C3B1C564-2187-5975-A10D-DB4888868668}"/>
              </a:ext>
            </a:extLst>
          </p:cNvPr>
          <p:cNvSpPr>
            <a:spLocks noGrp="1"/>
          </p:cNvSpPr>
          <p:nvPr>
            <p:ph sz="quarter" idx="1"/>
          </p:nvPr>
        </p:nvSpPr>
        <p:spPr/>
        <p:txBody>
          <a:bodyPr>
            <a:normAutofit lnSpcReduction="10000"/>
          </a:bodyPr>
          <a:lstStyle/>
          <a:p>
            <a:r>
              <a:rPr lang="en-US" b="1" dirty="0"/>
              <a:t>UNIT II FEATURE ENGINEERING AND DIMENSIONALITY REDUCTION</a:t>
            </a:r>
          </a:p>
          <a:p>
            <a:pPr algn="just"/>
            <a:r>
              <a:rPr lang="en-IN" dirty="0"/>
              <a:t>Feature Engineering – Feature Transformation – </a:t>
            </a:r>
            <a:r>
              <a:rPr lang="en-IN" b="1" dirty="0">
                <a:solidFill>
                  <a:srgbClr val="FF0000"/>
                </a:solidFill>
              </a:rPr>
              <a:t>Feature Subset Selection - Principle Component Analysis – Feature Embedding – Factor Analysis – Singular value decomposition and Matrix Factorization – Multidimensional scaling – Linear Discriminant Analysis – Canonical Correlation Analysis – </a:t>
            </a:r>
            <a:r>
              <a:rPr lang="en-IN" b="1" dirty="0" err="1">
                <a:solidFill>
                  <a:srgbClr val="FF0000"/>
                </a:solidFill>
              </a:rPr>
              <a:t>Isomap</a:t>
            </a:r>
            <a:r>
              <a:rPr lang="en-IN" b="1" dirty="0">
                <a:solidFill>
                  <a:srgbClr val="FF0000"/>
                </a:solidFill>
              </a:rPr>
              <a:t> – Locally linear Embedding – Laplacian Eigenmaps.</a:t>
            </a:r>
          </a:p>
          <a:p>
            <a:pPr algn="just"/>
            <a:endParaRPr lang="en-IN" dirty="0"/>
          </a:p>
        </p:txBody>
      </p:sp>
    </p:spTree>
    <p:extLst>
      <p:ext uri="{BB962C8B-B14F-4D97-AF65-F5344CB8AC3E}">
        <p14:creationId xmlns:p14="http://schemas.microsoft.com/office/powerpoint/2010/main" val="1536423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3C4263-E4FF-CA22-896F-F6E19B90C7B4}"/>
              </a:ext>
            </a:extLst>
          </p:cNvPr>
          <p:cNvSpPr>
            <a:spLocks noGrp="1"/>
          </p:cNvSpPr>
          <p:nvPr>
            <p:ph type="sldNum" sz="quarter" idx="12"/>
          </p:nvPr>
        </p:nvSpPr>
        <p:spPr/>
        <p:txBody>
          <a:bodyPr/>
          <a:lstStyle/>
          <a:p>
            <a:fld id="{D78BEDA0-A7EB-4D32-BEA9-BCCFC5F45C3C}" type="slidenum">
              <a:rPr lang="tr-TR" smtClean="0"/>
              <a:pPr/>
              <a:t>20</a:t>
            </a:fld>
            <a:endParaRPr lang="tr-TR"/>
          </a:p>
        </p:txBody>
      </p:sp>
      <p:pic>
        <p:nvPicPr>
          <p:cNvPr id="4" name="Picture 3">
            <a:extLst>
              <a:ext uri="{FF2B5EF4-FFF2-40B4-BE49-F238E27FC236}">
                <a16:creationId xmlns:a16="http://schemas.microsoft.com/office/drawing/2014/main" id="{F6655C31-ABE8-A847-833E-03226FEC0841}"/>
              </a:ext>
            </a:extLst>
          </p:cNvPr>
          <p:cNvPicPr>
            <a:picLocks noChangeAspect="1"/>
          </p:cNvPicPr>
          <p:nvPr/>
        </p:nvPicPr>
        <p:blipFill>
          <a:blip r:embed="rId2"/>
          <a:stretch>
            <a:fillRect/>
          </a:stretch>
        </p:blipFill>
        <p:spPr>
          <a:xfrm>
            <a:off x="0" y="2001608"/>
            <a:ext cx="9144000" cy="2854783"/>
          </a:xfrm>
          <a:prstGeom prst="rect">
            <a:avLst/>
          </a:prstGeom>
        </p:spPr>
      </p:pic>
    </p:spTree>
    <p:extLst>
      <p:ext uri="{BB962C8B-B14F-4D97-AF65-F5344CB8AC3E}">
        <p14:creationId xmlns:p14="http://schemas.microsoft.com/office/powerpoint/2010/main" val="444102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63C93E-C506-99CB-6A03-02FF79991BDD}"/>
              </a:ext>
            </a:extLst>
          </p:cNvPr>
          <p:cNvSpPr>
            <a:spLocks noGrp="1"/>
          </p:cNvSpPr>
          <p:nvPr>
            <p:ph type="sldNum" sz="quarter" idx="12"/>
          </p:nvPr>
        </p:nvSpPr>
        <p:spPr/>
        <p:txBody>
          <a:bodyPr/>
          <a:lstStyle/>
          <a:p>
            <a:fld id="{D78BEDA0-A7EB-4D32-BEA9-BCCFC5F45C3C}" type="slidenum">
              <a:rPr lang="tr-TR" smtClean="0"/>
              <a:pPr/>
              <a:t>21</a:t>
            </a:fld>
            <a:endParaRPr lang="tr-TR"/>
          </a:p>
        </p:txBody>
      </p:sp>
      <p:pic>
        <p:nvPicPr>
          <p:cNvPr id="4" name="Picture 3">
            <a:extLst>
              <a:ext uri="{FF2B5EF4-FFF2-40B4-BE49-F238E27FC236}">
                <a16:creationId xmlns:a16="http://schemas.microsoft.com/office/drawing/2014/main" id="{1CF9ABA9-B7FF-FBD3-20BF-F6BE5A1ACC46}"/>
              </a:ext>
            </a:extLst>
          </p:cNvPr>
          <p:cNvPicPr>
            <a:picLocks noChangeAspect="1"/>
          </p:cNvPicPr>
          <p:nvPr/>
        </p:nvPicPr>
        <p:blipFill>
          <a:blip r:embed="rId2"/>
          <a:stretch>
            <a:fillRect/>
          </a:stretch>
        </p:blipFill>
        <p:spPr>
          <a:xfrm>
            <a:off x="0" y="1694294"/>
            <a:ext cx="9144000" cy="3469412"/>
          </a:xfrm>
          <a:prstGeom prst="rect">
            <a:avLst/>
          </a:prstGeom>
        </p:spPr>
      </p:pic>
    </p:spTree>
    <p:extLst>
      <p:ext uri="{BB962C8B-B14F-4D97-AF65-F5344CB8AC3E}">
        <p14:creationId xmlns:p14="http://schemas.microsoft.com/office/powerpoint/2010/main" val="2741474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C26724-515D-1906-693D-06C72935BF13}"/>
              </a:ext>
            </a:extLst>
          </p:cNvPr>
          <p:cNvSpPr>
            <a:spLocks noGrp="1"/>
          </p:cNvSpPr>
          <p:nvPr>
            <p:ph type="sldNum" sz="quarter" idx="12"/>
          </p:nvPr>
        </p:nvSpPr>
        <p:spPr/>
        <p:txBody>
          <a:bodyPr/>
          <a:lstStyle/>
          <a:p>
            <a:fld id="{D78BEDA0-A7EB-4D32-BEA9-BCCFC5F45C3C}" type="slidenum">
              <a:rPr lang="tr-TR" smtClean="0"/>
              <a:pPr/>
              <a:t>22</a:t>
            </a:fld>
            <a:endParaRPr lang="tr-TR"/>
          </a:p>
        </p:txBody>
      </p:sp>
      <p:pic>
        <p:nvPicPr>
          <p:cNvPr id="6" name="Picture 5">
            <a:extLst>
              <a:ext uri="{FF2B5EF4-FFF2-40B4-BE49-F238E27FC236}">
                <a16:creationId xmlns:a16="http://schemas.microsoft.com/office/drawing/2014/main" id="{37A33BA6-7B53-461E-6022-342EC2C11D15}"/>
              </a:ext>
            </a:extLst>
          </p:cNvPr>
          <p:cNvPicPr>
            <a:picLocks noChangeAspect="1"/>
          </p:cNvPicPr>
          <p:nvPr/>
        </p:nvPicPr>
        <p:blipFill>
          <a:blip r:embed="rId2"/>
          <a:stretch>
            <a:fillRect/>
          </a:stretch>
        </p:blipFill>
        <p:spPr>
          <a:xfrm>
            <a:off x="0" y="1905000"/>
            <a:ext cx="9144000" cy="3048000"/>
          </a:xfrm>
          <a:prstGeom prst="rect">
            <a:avLst/>
          </a:prstGeom>
        </p:spPr>
      </p:pic>
      <p:pic>
        <p:nvPicPr>
          <p:cNvPr id="8" name="Picture 7">
            <a:extLst>
              <a:ext uri="{FF2B5EF4-FFF2-40B4-BE49-F238E27FC236}">
                <a16:creationId xmlns:a16="http://schemas.microsoft.com/office/drawing/2014/main" id="{D161D82F-6CC0-5801-E2CA-A4A9D481CE43}"/>
              </a:ext>
            </a:extLst>
          </p:cNvPr>
          <p:cNvPicPr>
            <a:picLocks noChangeAspect="1"/>
          </p:cNvPicPr>
          <p:nvPr/>
        </p:nvPicPr>
        <p:blipFill>
          <a:blip r:embed="rId3"/>
          <a:stretch>
            <a:fillRect/>
          </a:stretch>
        </p:blipFill>
        <p:spPr>
          <a:xfrm>
            <a:off x="5076056" y="4953000"/>
            <a:ext cx="3533775" cy="1381125"/>
          </a:xfrm>
          <a:prstGeom prst="rect">
            <a:avLst/>
          </a:prstGeom>
        </p:spPr>
      </p:pic>
    </p:spTree>
    <p:extLst>
      <p:ext uri="{BB962C8B-B14F-4D97-AF65-F5344CB8AC3E}">
        <p14:creationId xmlns:p14="http://schemas.microsoft.com/office/powerpoint/2010/main" val="426884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C26724-515D-1906-693D-06C72935BF13}"/>
              </a:ext>
            </a:extLst>
          </p:cNvPr>
          <p:cNvSpPr>
            <a:spLocks noGrp="1"/>
          </p:cNvSpPr>
          <p:nvPr>
            <p:ph type="sldNum" sz="quarter" idx="12"/>
          </p:nvPr>
        </p:nvSpPr>
        <p:spPr/>
        <p:txBody>
          <a:bodyPr/>
          <a:lstStyle/>
          <a:p>
            <a:fld id="{D78BEDA0-A7EB-4D32-BEA9-BCCFC5F45C3C}" type="slidenum">
              <a:rPr lang="tr-TR" smtClean="0"/>
              <a:pPr/>
              <a:t>23</a:t>
            </a:fld>
            <a:endParaRPr lang="tr-TR"/>
          </a:p>
        </p:txBody>
      </p:sp>
      <p:pic>
        <p:nvPicPr>
          <p:cNvPr id="6" name="Picture 5">
            <a:extLst>
              <a:ext uri="{FF2B5EF4-FFF2-40B4-BE49-F238E27FC236}">
                <a16:creationId xmlns:a16="http://schemas.microsoft.com/office/drawing/2014/main" id="{37A33BA6-7B53-461E-6022-342EC2C11D15}"/>
              </a:ext>
            </a:extLst>
          </p:cNvPr>
          <p:cNvPicPr>
            <a:picLocks noChangeAspect="1"/>
          </p:cNvPicPr>
          <p:nvPr/>
        </p:nvPicPr>
        <p:blipFill>
          <a:blip r:embed="rId2"/>
          <a:stretch>
            <a:fillRect/>
          </a:stretch>
        </p:blipFill>
        <p:spPr>
          <a:xfrm>
            <a:off x="0" y="1905000"/>
            <a:ext cx="9144000" cy="3048000"/>
          </a:xfrm>
          <a:prstGeom prst="rect">
            <a:avLst/>
          </a:prstGeom>
        </p:spPr>
      </p:pic>
      <p:pic>
        <p:nvPicPr>
          <p:cNvPr id="8" name="Picture 7">
            <a:extLst>
              <a:ext uri="{FF2B5EF4-FFF2-40B4-BE49-F238E27FC236}">
                <a16:creationId xmlns:a16="http://schemas.microsoft.com/office/drawing/2014/main" id="{D161D82F-6CC0-5801-E2CA-A4A9D481CE43}"/>
              </a:ext>
            </a:extLst>
          </p:cNvPr>
          <p:cNvPicPr>
            <a:picLocks noChangeAspect="1"/>
          </p:cNvPicPr>
          <p:nvPr/>
        </p:nvPicPr>
        <p:blipFill>
          <a:blip r:embed="rId3"/>
          <a:stretch>
            <a:fillRect/>
          </a:stretch>
        </p:blipFill>
        <p:spPr>
          <a:xfrm>
            <a:off x="5076056" y="4953000"/>
            <a:ext cx="3533775" cy="1381125"/>
          </a:xfrm>
          <a:prstGeom prst="rect">
            <a:avLst/>
          </a:prstGeom>
        </p:spPr>
      </p:pic>
      <p:pic>
        <p:nvPicPr>
          <p:cNvPr id="4" name="Picture 3">
            <a:extLst>
              <a:ext uri="{FF2B5EF4-FFF2-40B4-BE49-F238E27FC236}">
                <a16:creationId xmlns:a16="http://schemas.microsoft.com/office/drawing/2014/main" id="{464A57C9-D70C-F0F6-118C-49869519BB94}"/>
              </a:ext>
            </a:extLst>
          </p:cNvPr>
          <p:cNvPicPr>
            <a:picLocks noChangeAspect="1"/>
          </p:cNvPicPr>
          <p:nvPr/>
        </p:nvPicPr>
        <p:blipFill>
          <a:blip r:embed="rId4"/>
          <a:stretch>
            <a:fillRect/>
          </a:stretch>
        </p:blipFill>
        <p:spPr>
          <a:xfrm>
            <a:off x="982113" y="5098791"/>
            <a:ext cx="3729707" cy="982787"/>
          </a:xfrm>
          <a:prstGeom prst="rect">
            <a:avLst/>
          </a:prstGeom>
        </p:spPr>
      </p:pic>
    </p:spTree>
    <p:extLst>
      <p:ext uri="{BB962C8B-B14F-4D97-AF65-F5344CB8AC3E}">
        <p14:creationId xmlns:p14="http://schemas.microsoft.com/office/powerpoint/2010/main" val="1214781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45501E-BAA5-9A7B-670D-A3FD395E3DA6}"/>
              </a:ext>
            </a:extLst>
          </p:cNvPr>
          <p:cNvSpPr>
            <a:spLocks noGrp="1"/>
          </p:cNvSpPr>
          <p:nvPr>
            <p:ph type="sldNum" sz="quarter" idx="12"/>
          </p:nvPr>
        </p:nvSpPr>
        <p:spPr/>
        <p:txBody>
          <a:bodyPr/>
          <a:lstStyle/>
          <a:p>
            <a:fld id="{D78BEDA0-A7EB-4D32-BEA9-BCCFC5F45C3C}" type="slidenum">
              <a:rPr lang="tr-TR" smtClean="0"/>
              <a:pPr/>
              <a:t>24</a:t>
            </a:fld>
            <a:endParaRPr lang="tr-TR"/>
          </a:p>
        </p:txBody>
      </p:sp>
      <p:pic>
        <p:nvPicPr>
          <p:cNvPr id="4" name="Picture 3">
            <a:extLst>
              <a:ext uri="{FF2B5EF4-FFF2-40B4-BE49-F238E27FC236}">
                <a16:creationId xmlns:a16="http://schemas.microsoft.com/office/drawing/2014/main" id="{93258620-2681-C9F5-DB51-8E8884AAC130}"/>
              </a:ext>
            </a:extLst>
          </p:cNvPr>
          <p:cNvPicPr>
            <a:picLocks noChangeAspect="1"/>
          </p:cNvPicPr>
          <p:nvPr/>
        </p:nvPicPr>
        <p:blipFill>
          <a:blip r:embed="rId2"/>
          <a:stretch>
            <a:fillRect/>
          </a:stretch>
        </p:blipFill>
        <p:spPr>
          <a:xfrm>
            <a:off x="0" y="1420783"/>
            <a:ext cx="9144000" cy="4016433"/>
          </a:xfrm>
          <a:prstGeom prst="rect">
            <a:avLst/>
          </a:prstGeom>
        </p:spPr>
      </p:pic>
    </p:spTree>
    <p:extLst>
      <p:ext uri="{BB962C8B-B14F-4D97-AF65-F5344CB8AC3E}">
        <p14:creationId xmlns:p14="http://schemas.microsoft.com/office/powerpoint/2010/main" val="2642717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45501E-BAA5-9A7B-670D-A3FD395E3DA6}"/>
              </a:ext>
            </a:extLst>
          </p:cNvPr>
          <p:cNvSpPr>
            <a:spLocks noGrp="1"/>
          </p:cNvSpPr>
          <p:nvPr>
            <p:ph type="sldNum" sz="quarter" idx="12"/>
          </p:nvPr>
        </p:nvSpPr>
        <p:spPr/>
        <p:txBody>
          <a:bodyPr/>
          <a:lstStyle/>
          <a:p>
            <a:fld id="{D78BEDA0-A7EB-4D32-BEA9-BCCFC5F45C3C}" type="slidenum">
              <a:rPr lang="tr-TR" smtClean="0"/>
              <a:pPr/>
              <a:t>25</a:t>
            </a:fld>
            <a:endParaRPr lang="tr-TR"/>
          </a:p>
        </p:txBody>
      </p:sp>
      <p:pic>
        <p:nvPicPr>
          <p:cNvPr id="4" name="Picture 3">
            <a:extLst>
              <a:ext uri="{FF2B5EF4-FFF2-40B4-BE49-F238E27FC236}">
                <a16:creationId xmlns:a16="http://schemas.microsoft.com/office/drawing/2014/main" id="{93258620-2681-C9F5-DB51-8E8884AAC130}"/>
              </a:ext>
            </a:extLst>
          </p:cNvPr>
          <p:cNvPicPr>
            <a:picLocks noChangeAspect="1"/>
          </p:cNvPicPr>
          <p:nvPr/>
        </p:nvPicPr>
        <p:blipFill>
          <a:blip r:embed="rId2"/>
          <a:stretch>
            <a:fillRect/>
          </a:stretch>
        </p:blipFill>
        <p:spPr>
          <a:xfrm>
            <a:off x="0" y="1420783"/>
            <a:ext cx="9144000" cy="4016433"/>
          </a:xfrm>
          <a:prstGeom prst="rect">
            <a:avLst/>
          </a:prstGeom>
        </p:spPr>
      </p:pic>
      <p:pic>
        <p:nvPicPr>
          <p:cNvPr id="5" name="Picture 4">
            <a:extLst>
              <a:ext uri="{FF2B5EF4-FFF2-40B4-BE49-F238E27FC236}">
                <a16:creationId xmlns:a16="http://schemas.microsoft.com/office/drawing/2014/main" id="{98F3C3A8-38A1-3377-C757-0E00EC29C15B}"/>
              </a:ext>
            </a:extLst>
          </p:cNvPr>
          <p:cNvPicPr>
            <a:picLocks noChangeAspect="1"/>
          </p:cNvPicPr>
          <p:nvPr/>
        </p:nvPicPr>
        <p:blipFill>
          <a:blip r:embed="rId3"/>
          <a:stretch>
            <a:fillRect/>
          </a:stretch>
        </p:blipFill>
        <p:spPr>
          <a:xfrm>
            <a:off x="3491880" y="4365104"/>
            <a:ext cx="1933575" cy="1304925"/>
          </a:xfrm>
          <a:prstGeom prst="rect">
            <a:avLst/>
          </a:prstGeom>
        </p:spPr>
      </p:pic>
    </p:spTree>
    <p:extLst>
      <p:ext uri="{BB962C8B-B14F-4D97-AF65-F5344CB8AC3E}">
        <p14:creationId xmlns:p14="http://schemas.microsoft.com/office/powerpoint/2010/main" val="3380914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00556B-E64D-7CB8-AFDE-F779D8092E75}"/>
              </a:ext>
            </a:extLst>
          </p:cNvPr>
          <p:cNvSpPr>
            <a:spLocks noGrp="1"/>
          </p:cNvSpPr>
          <p:nvPr>
            <p:ph type="sldNum" sz="quarter" idx="12"/>
          </p:nvPr>
        </p:nvSpPr>
        <p:spPr/>
        <p:txBody>
          <a:bodyPr/>
          <a:lstStyle/>
          <a:p>
            <a:fld id="{D78BEDA0-A7EB-4D32-BEA9-BCCFC5F45C3C}" type="slidenum">
              <a:rPr lang="tr-TR" smtClean="0"/>
              <a:pPr/>
              <a:t>26</a:t>
            </a:fld>
            <a:endParaRPr lang="tr-TR"/>
          </a:p>
        </p:txBody>
      </p:sp>
      <p:pic>
        <p:nvPicPr>
          <p:cNvPr id="4" name="Picture 3">
            <a:extLst>
              <a:ext uri="{FF2B5EF4-FFF2-40B4-BE49-F238E27FC236}">
                <a16:creationId xmlns:a16="http://schemas.microsoft.com/office/drawing/2014/main" id="{468106CE-2003-A6CE-E30B-6173B1FF06C8}"/>
              </a:ext>
            </a:extLst>
          </p:cNvPr>
          <p:cNvPicPr>
            <a:picLocks noChangeAspect="1"/>
          </p:cNvPicPr>
          <p:nvPr/>
        </p:nvPicPr>
        <p:blipFill>
          <a:blip r:embed="rId2"/>
          <a:stretch>
            <a:fillRect/>
          </a:stretch>
        </p:blipFill>
        <p:spPr>
          <a:xfrm>
            <a:off x="0" y="1093696"/>
            <a:ext cx="9144000" cy="4670607"/>
          </a:xfrm>
          <a:prstGeom prst="rect">
            <a:avLst/>
          </a:prstGeom>
        </p:spPr>
      </p:pic>
    </p:spTree>
    <p:extLst>
      <p:ext uri="{BB962C8B-B14F-4D97-AF65-F5344CB8AC3E}">
        <p14:creationId xmlns:p14="http://schemas.microsoft.com/office/powerpoint/2010/main" val="1016325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C6C760-96D2-8140-A77E-B176C526D008}"/>
              </a:ext>
            </a:extLst>
          </p:cNvPr>
          <p:cNvSpPr>
            <a:spLocks noGrp="1"/>
          </p:cNvSpPr>
          <p:nvPr>
            <p:ph type="sldNum" sz="quarter" idx="12"/>
          </p:nvPr>
        </p:nvSpPr>
        <p:spPr/>
        <p:txBody>
          <a:bodyPr/>
          <a:lstStyle/>
          <a:p>
            <a:fld id="{D78BEDA0-A7EB-4D32-BEA9-BCCFC5F45C3C}" type="slidenum">
              <a:rPr lang="tr-TR" smtClean="0"/>
              <a:pPr/>
              <a:t>27</a:t>
            </a:fld>
            <a:endParaRPr lang="tr-TR"/>
          </a:p>
        </p:txBody>
      </p:sp>
      <p:pic>
        <p:nvPicPr>
          <p:cNvPr id="4" name="Picture 3">
            <a:extLst>
              <a:ext uri="{FF2B5EF4-FFF2-40B4-BE49-F238E27FC236}">
                <a16:creationId xmlns:a16="http://schemas.microsoft.com/office/drawing/2014/main" id="{87A6B15A-F3F7-ADEA-C88F-BEA2AFDE995E}"/>
              </a:ext>
            </a:extLst>
          </p:cNvPr>
          <p:cNvPicPr>
            <a:picLocks noChangeAspect="1"/>
          </p:cNvPicPr>
          <p:nvPr/>
        </p:nvPicPr>
        <p:blipFill>
          <a:blip r:embed="rId2"/>
          <a:stretch>
            <a:fillRect/>
          </a:stretch>
        </p:blipFill>
        <p:spPr>
          <a:xfrm>
            <a:off x="0" y="1105761"/>
            <a:ext cx="9144000" cy="4646478"/>
          </a:xfrm>
          <a:prstGeom prst="rect">
            <a:avLst/>
          </a:prstGeom>
        </p:spPr>
      </p:pic>
    </p:spTree>
    <p:extLst>
      <p:ext uri="{BB962C8B-B14F-4D97-AF65-F5344CB8AC3E}">
        <p14:creationId xmlns:p14="http://schemas.microsoft.com/office/powerpoint/2010/main" val="82511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6A06C3-1B1F-5366-12B4-2BCBBC56E6B8}"/>
              </a:ext>
            </a:extLst>
          </p:cNvPr>
          <p:cNvSpPr>
            <a:spLocks noGrp="1"/>
          </p:cNvSpPr>
          <p:nvPr>
            <p:ph type="sldNum" sz="quarter" idx="12"/>
          </p:nvPr>
        </p:nvSpPr>
        <p:spPr/>
        <p:txBody>
          <a:bodyPr/>
          <a:lstStyle/>
          <a:p>
            <a:fld id="{D78BEDA0-A7EB-4D32-BEA9-BCCFC5F45C3C}" type="slidenum">
              <a:rPr lang="tr-TR" smtClean="0"/>
              <a:pPr/>
              <a:t>28</a:t>
            </a:fld>
            <a:endParaRPr lang="tr-TR"/>
          </a:p>
        </p:txBody>
      </p:sp>
      <p:pic>
        <p:nvPicPr>
          <p:cNvPr id="4" name="Picture 3">
            <a:extLst>
              <a:ext uri="{FF2B5EF4-FFF2-40B4-BE49-F238E27FC236}">
                <a16:creationId xmlns:a16="http://schemas.microsoft.com/office/drawing/2014/main" id="{88605ACD-F802-C77A-0D8F-36F3FC677733}"/>
              </a:ext>
            </a:extLst>
          </p:cNvPr>
          <p:cNvPicPr>
            <a:picLocks noChangeAspect="1"/>
          </p:cNvPicPr>
          <p:nvPr/>
        </p:nvPicPr>
        <p:blipFill>
          <a:blip r:embed="rId2"/>
          <a:stretch>
            <a:fillRect/>
          </a:stretch>
        </p:blipFill>
        <p:spPr>
          <a:xfrm>
            <a:off x="0" y="1151435"/>
            <a:ext cx="9144000" cy="4555129"/>
          </a:xfrm>
          <a:prstGeom prst="rect">
            <a:avLst/>
          </a:prstGeom>
        </p:spPr>
      </p:pic>
    </p:spTree>
    <p:extLst>
      <p:ext uri="{BB962C8B-B14F-4D97-AF65-F5344CB8AC3E}">
        <p14:creationId xmlns:p14="http://schemas.microsoft.com/office/powerpoint/2010/main" val="346265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785C41-8078-8AEE-C985-46F1D60CE85F}"/>
              </a:ext>
            </a:extLst>
          </p:cNvPr>
          <p:cNvSpPr>
            <a:spLocks noGrp="1"/>
          </p:cNvSpPr>
          <p:nvPr>
            <p:ph type="sldNum" sz="quarter" idx="12"/>
          </p:nvPr>
        </p:nvSpPr>
        <p:spPr/>
        <p:txBody>
          <a:bodyPr/>
          <a:lstStyle/>
          <a:p>
            <a:fld id="{D78BEDA0-A7EB-4D32-BEA9-BCCFC5F45C3C}" type="slidenum">
              <a:rPr lang="tr-TR" smtClean="0"/>
              <a:pPr/>
              <a:t>29</a:t>
            </a:fld>
            <a:endParaRPr lang="tr-TR"/>
          </a:p>
        </p:txBody>
      </p:sp>
      <p:pic>
        <p:nvPicPr>
          <p:cNvPr id="4" name="Picture 3">
            <a:extLst>
              <a:ext uri="{FF2B5EF4-FFF2-40B4-BE49-F238E27FC236}">
                <a16:creationId xmlns:a16="http://schemas.microsoft.com/office/drawing/2014/main" id="{E8ACDD56-3F42-DBDE-DAF5-C38AC16BFF47}"/>
              </a:ext>
            </a:extLst>
          </p:cNvPr>
          <p:cNvPicPr>
            <a:picLocks noChangeAspect="1"/>
          </p:cNvPicPr>
          <p:nvPr/>
        </p:nvPicPr>
        <p:blipFill>
          <a:blip r:embed="rId2"/>
          <a:stretch>
            <a:fillRect/>
          </a:stretch>
        </p:blipFill>
        <p:spPr>
          <a:xfrm>
            <a:off x="0" y="1445470"/>
            <a:ext cx="9144000" cy="3967060"/>
          </a:xfrm>
          <a:prstGeom prst="rect">
            <a:avLst/>
          </a:prstGeom>
        </p:spPr>
      </p:pic>
    </p:spTree>
    <p:extLst>
      <p:ext uri="{BB962C8B-B14F-4D97-AF65-F5344CB8AC3E}">
        <p14:creationId xmlns:p14="http://schemas.microsoft.com/office/powerpoint/2010/main" val="296651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8" name="Rectangle 4"/>
          <p:cNvSpPr>
            <a:spLocks noGrp="1" noChangeArrowheads="1"/>
          </p:cNvSpPr>
          <p:nvPr>
            <p:ph type="ctrTitle"/>
          </p:nvPr>
        </p:nvSpPr>
        <p:spPr/>
        <p:txBody>
          <a:bodyPr/>
          <a:lstStyle/>
          <a:p>
            <a:r>
              <a:rPr lang="tr-TR" sz="2000" i="0"/>
              <a:t>CHAPTER 6:</a:t>
            </a:r>
            <a:br>
              <a:rPr lang="tr-TR"/>
            </a:br>
            <a:r>
              <a:rPr lang="tr-TR"/>
              <a:t>Dimensionality Reduction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CFB4EB-51ED-ECDE-3BD4-7EA8522EC084}"/>
              </a:ext>
            </a:extLst>
          </p:cNvPr>
          <p:cNvSpPr>
            <a:spLocks noGrp="1"/>
          </p:cNvSpPr>
          <p:nvPr>
            <p:ph type="sldNum" sz="quarter" idx="12"/>
          </p:nvPr>
        </p:nvSpPr>
        <p:spPr/>
        <p:txBody>
          <a:bodyPr/>
          <a:lstStyle/>
          <a:p>
            <a:fld id="{D78BEDA0-A7EB-4D32-BEA9-BCCFC5F45C3C}" type="slidenum">
              <a:rPr lang="tr-TR" smtClean="0"/>
              <a:pPr/>
              <a:t>30</a:t>
            </a:fld>
            <a:endParaRPr lang="tr-TR"/>
          </a:p>
        </p:txBody>
      </p:sp>
      <p:pic>
        <p:nvPicPr>
          <p:cNvPr id="5" name="Picture 4">
            <a:extLst>
              <a:ext uri="{FF2B5EF4-FFF2-40B4-BE49-F238E27FC236}">
                <a16:creationId xmlns:a16="http://schemas.microsoft.com/office/drawing/2014/main" id="{33D49DFC-48F0-6238-C5BE-7416C71CF4C5}"/>
              </a:ext>
            </a:extLst>
          </p:cNvPr>
          <p:cNvPicPr>
            <a:picLocks noChangeAspect="1"/>
          </p:cNvPicPr>
          <p:nvPr/>
        </p:nvPicPr>
        <p:blipFill>
          <a:blip r:embed="rId2"/>
          <a:stretch>
            <a:fillRect/>
          </a:stretch>
        </p:blipFill>
        <p:spPr>
          <a:xfrm>
            <a:off x="0" y="1503211"/>
            <a:ext cx="9144000" cy="4086029"/>
          </a:xfrm>
          <a:prstGeom prst="rect">
            <a:avLst/>
          </a:prstGeom>
        </p:spPr>
      </p:pic>
    </p:spTree>
    <p:extLst>
      <p:ext uri="{BB962C8B-B14F-4D97-AF65-F5344CB8AC3E}">
        <p14:creationId xmlns:p14="http://schemas.microsoft.com/office/powerpoint/2010/main" val="1013208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0D9C9-2D69-E342-5CE0-479610CC3351}"/>
              </a:ext>
            </a:extLst>
          </p:cNvPr>
          <p:cNvSpPr>
            <a:spLocks noGrp="1"/>
          </p:cNvSpPr>
          <p:nvPr>
            <p:ph type="sldNum" sz="quarter" idx="12"/>
          </p:nvPr>
        </p:nvSpPr>
        <p:spPr/>
        <p:txBody>
          <a:bodyPr/>
          <a:lstStyle/>
          <a:p>
            <a:fld id="{D78BEDA0-A7EB-4D32-BEA9-BCCFC5F45C3C}" type="slidenum">
              <a:rPr lang="tr-TR" smtClean="0"/>
              <a:pPr/>
              <a:t>31</a:t>
            </a:fld>
            <a:endParaRPr lang="tr-TR"/>
          </a:p>
        </p:txBody>
      </p:sp>
      <p:pic>
        <p:nvPicPr>
          <p:cNvPr id="6" name="Picture 5">
            <a:extLst>
              <a:ext uri="{FF2B5EF4-FFF2-40B4-BE49-F238E27FC236}">
                <a16:creationId xmlns:a16="http://schemas.microsoft.com/office/drawing/2014/main" id="{1F1DE0DC-AF57-DAF4-7915-7FE869D56844}"/>
              </a:ext>
            </a:extLst>
          </p:cNvPr>
          <p:cNvPicPr>
            <a:picLocks noChangeAspect="1"/>
          </p:cNvPicPr>
          <p:nvPr/>
        </p:nvPicPr>
        <p:blipFill>
          <a:blip r:embed="rId2"/>
          <a:stretch>
            <a:fillRect/>
          </a:stretch>
        </p:blipFill>
        <p:spPr>
          <a:xfrm>
            <a:off x="0" y="1044976"/>
            <a:ext cx="9144000" cy="4768047"/>
          </a:xfrm>
          <a:prstGeom prst="rect">
            <a:avLst/>
          </a:prstGeom>
        </p:spPr>
      </p:pic>
    </p:spTree>
    <p:extLst>
      <p:ext uri="{BB962C8B-B14F-4D97-AF65-F5344CB8AC3E}">
        <p14:creationId xmlns:p14="http://schemas.microsoft.com/office/powerpoint/2010/main" val="1839177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539552" y="476672"/>
            <a:ext cx="8229600" cy="724648"/>
          </a:xfrm>
        </p:spPr>
        <p:txBody>
          <a:bodyPr>
            <a:noAutofit/>
          </a:bodyPr>
          <a:lstStyle/>
          <a:p>
            <a:r>
              <a:rPr lang="tr-TR" dirty="0"/>
              <a:t>Principal Components Analysis</a:t>
            </a:r>
          </a:p>
        </p:txBody>
      </p:sp>
      <p:sp>
        <p:nvSpPr>
          <p:cNvPr id="5" name="Slide Number Placeholder 4"/>
          <p:cNvSpPr>
            <a:spLocks noGrp="1"/>
          </p:cNvSpPr>
          <p:nvPr>
            <p:ph type="sldNum" sz="quarter" idx="12"/>
          </p:nvPr>
        </p:nvSpPr>
        <p:spPr/>
        <p:txBody>
          <a:bodyPr>
            <a:normAutofit fontScale="85000" lnSpcReduction="20000"/>
          </a:bodyPr>
          <a:lstStyle/>
          <a:p>
            <a:fld id="{D48DADD7-CC76-4976-87C6-E7CD323B5252}" type="slidenum">
              <a:rPr lang="tr-TR"/>
              <a:pPr/>
              <a:t>32</a:t>
            </a:fld>
            <a:endParaRPr lang="tr-TR"/>
          </a:p>
        </p:txBody>
      </p:sp>
      <p:sp>
        <p:nvSpPr>
          <p:cNvPr id="240643" name="Rectangle 3"/>
          <p:cNvSpPr>
            <a:spLocks noGrp="1" noChangeArrowheads="1"/>
          </p:cNvSpPr>
          <p:nvPr>
            <p:ph sz="quarter" idx="1"/>
          </p:nvPr>
        </p:nvSpPr>
        <p:spPr/>
        <p:txBody>
          <a:bodyPr/>
          <a:lstStyle/>
          <a:p>
            <a:pPr>
              <a:lnSpc>
                <a:spcPct val="90000"/>
              </a:lnSpc>
            </a:pPr>
            <a:r>
              <a:rPr lang="tr-TR" b="1" dirty="0">
                <a:solidFill>
                  <a:schemeClr val="tx2"/>
                </a:solidFill>
                <a:latin typeface="+mj-lt"/>
              </a:rPr>
              <a:t>Find a low-dimensional space such that when </a:t>
            </a:r>
            <a:r>
              <a:rPr lang="tr-TR" b="1" i="1" dirty="0">
                <a:solidFill>
                  <a:schemeClr val="tx2"/>
                </a:solidFill>
                <a:latin typeface="+mj-lt"/>
              </a:rPr>
              <a:t>x</a:t>
            </a:r>
            <a:r>
              <a:rPr lang="tr-TR" b="1" dirty="0">
                <a:solidFill>
                  <a:schemeClr val="tx2"/>
                </a:solidFill>
                <a:latin typeface="+mj-lt"/>
              </a:rPr>
              <a:t> is projected there, information loss is minimized.</a:t>
            </a:r>
          </a:p>
          <a:p>
            <a:pPr>
              <a:lnSpc>
                <a:spcPct val="90000"/>
              </a:lnSpc>
            </a:pPr>
            <a:r>
              <a:rPr lang="tr-TR" dirty="0">
                <a:solidFill>
                  <a:schemeClr val="tx2"/>
                </a:solidFill>
                <a:latin typeface="+mj-lt"/>
              </a:rPr>
              <a:t>The projection of </a:t>
            </a:r>
            <a:r>
              <a:rPr lang="tr-TR" b="1" i="1" dirty="0">
                <a:solidFill>
                  <a:schemeClr val="tx2"/>
                </a:solidFill>
                <a:latin typeface="+mj-lt"/>
              </a:rPr>
              <a:t>x</a:t>
            </a:r>
            <a:r>
              <a:rPr lang="tr-TR" dirty="0">
                <a:solidFill>
                  <a:schemeClr val="tx2"/>
                </a:solidFill>
                <a:latin typeface="+mj-lt"/>
              </a:rPr>
              <a:t> on the direction of </a:t>
            </a:r>
            <a:r>
              <a:rPr lang="tr-TR" b="1" i="1" dirty="0">
                <a:solidFill>
                  <a:schemeClr val="tx2"/>
                </a:solidFill>
                <a:latin typeface="+mj-lt"/>
              </a:rPr>
              <a:t>w</a:t>
            </a:r>
            <a:r>
              <a:rPr lang="tr-TR" dirty="0">
                <a:solidFill>
                  <a:schemeClr val="tx2"/>
                </a:solidFill>
                <a:latin typeface="+mj-lt"/>
              </a:rPr>
              <a:t> is: </a:t>
            </a:r>
            <a:r>
              <a:rPr lang="tr-TR" i="1" dirty="0">
                <a:solidFill>
                  <a:schemeClr val="tx2"/>
                </a:solidFill>
                <a:latin typeface="+mj-lt"/>
              </a:rPr>
              <a:t>z </a:t>
            </a:r>
            <a:r>
              <a:rPr lang="tr-TR" dirty="0">
                <a:solidFill>
                  <a:schemeClr val="tx2"/>
                </a:solidFill>
                <a:latin typeface="+mj-lt"/>
              </a:rPr>
              <a:t>= </a:t>
            </a:r>
            <a:r>
              <a:rPr lang="tr-TR" b="1" i="1" dirty="0">
                <a:solidFill>
                  <a:schemeClr val="tx2"/>
                </a:solidFill>
                <a:latin typeface="+mj-lt"/>
              </a:rPr>
              <a:t>w</a:t>
            </a:r>
            <a:r>
              <a:rPr lang="tr-TR" i="1" baseline="30000" dirty="0">
                <a:solidFill>
                  <a:schemeClr val="tx2"/>
                </a:solidFill>
                <a:latin typeface="+mj-lt"/>
              </a:rPr>
              <a:t>T</a:t>
            </a:r>
            <a:r>
              <a:rPr lang="tr-TR" b="1" i="1" dirty="0">
                <a:solidFill>
                  <a:schemeClr val="tx2"/>
                </a:solidFill>
                <a:latin typeface="+mj-lt"/>
              </a:rPr>
              <a:t>x</a:t>
            </a:r>
            <a:endParaRPr lang="tr-TR" dirty="0">
              <a:solidFill>
                <a:schemeClr val="tx2"/>
              </a:solidFill>
              <a:latin typeface="+mj-lt"/>
            </a:endParaRPr>
          </a:p>
          <a:p>
            <a:pPr>
              <a:lnSpc>
                <a:spcPct val="90000"/>
              </a:lnSpc>
            </a:pPr>
            <a:r>
              <a:rPr lang="tr-TR" dirty="0">
                <a:solidFill>
                  <a:schemeClr val="tx2"/>
                </a:solidFill>
                <a:latin typeface="+mj-lt"/>
              </a:rPr>
              <a:t>Find </a:t>
            </a:r>
            <a:r>
              <a:rPr lang="tr-TR" b="1" i="1" dirty="0">
                <a:solidFill>
                  <a:schemeClr val="tx2"/>
                </a:solidFill>
                <a:latin typeface="+mj-lt"/>
              </a:rPr>
              <a:t>w</a:t>
            </a:r>
            <a:r>
              <a:rPr lang="tr-TR" dirty="0">
                <a:solidFill>
                  <a:schemeClr val="tx2"/>
                </a:solidFill>
                <a:latin typeface="+mj-lt"/>
              </a:rPr>
              <a:t> such that </a:t>
            </a:r>
            <a:r>
              <a:rPr lang="tr-TR" dirty="0">
                <a:solidFill>
                  <a:schemeClr val="accent1"/>
                </a:solidFill>
                <a:latin typeface="+mj-lt"/>
              </a:rPr>
              <a:t>Var(</a:t>
            </a:r>
            <a:r>
              <a:rPr lang="tr-TR" i="1" dirty="0">
                <a:solidFill>
                  <a:schemeClr val="accent1"/>
                </a:solidFill>
                <a:latin typeface="+mj-lt"/>
              </a:rPr>
              <a:t>z</a:t>
            </a:r>
            <a:r>
              <a:rPr lang="tr-TR" dirty="0">
                <a:solidFill>
                  <a:schemeClr val="accent1"/>
                </a:solidFill>
                <a:latin typeface="+mj-lt"/>
              </a:rPr>
              <a:t>) is maximized</a:t>
            </a:r>
          </a:p>
          <a:p>
            <a:pPr>
              <a:lnSpc>
                <a:spcPct val="90000"/>
              </a:lnSpc>
              <a:buFont typeface="Wingdings" pitchFamily="2" charset="2"/>
              <a:buNone/>
            </a:pPr>
            <a:r>
              <a:rPr lang="tr-TR" dirty="0">
                <a:solidFill>
                  <a:schemeClr val="tx2"/>
                </a:solidFill>
                <a:latin typeface="+mj-lt"/>
              </a:rPr>
              <a:t>		Var(z) = Var(</a:t>
            </a:r>
            <a:r>
              <a:rPr lang="tr-TR" b="1" i="1" dirty="0">
                <a:solidFill>
                  <a:schemeClr val="tx2"/>
                </a:solidFill>
                <a:latin typeface="+mj-lt"/>
              </a:rPr>
              <a:t>w</a:t>
            </a:r>
            <a:r>
              <a:rPr lang="tr-TR" i="1" baseline="30000" dirty="0">
                <a:solidFill>
                  <a:schemeClr val="tx2"/>
                </a:solidFill>
                <a:latin typeface="+mj-lt"/>
              </a:rPr>
              <a:t>T</a:t>
            </a:r>
            <a:r>
              <a:rPr lang="tr-TR" b="1" i="1" dirty="0">
                <a:solidFill>
                  <a:schemeClr val="tx2"/>
                </a:solidFill>
                <a:latin typeface="+mj-lt"/>
              </a:rPr>
              <a:t>x</a:t>
            </a:r>
            <a:r>
              <a:rPr lang="tr-TR" dirty="0">
                <a:solidFill>
                  <a:schemeClr val="tx2"/>
                </a:solidFill>
                <a:latin typeface="+mj-lt"/>
              </a:rPr>
              <a:t>) = E[(</a:t>
            </a:r>
            <a:r>
              <a:rPr lang="tr-TR" b="1" i="1" dirty="0">
                <a:solidFill>
                  <a:schemeClr val="tx2"/>
                </a:solidFill>
                <a:latin typeface="+mj-lt"/>
              </a:rPr>
              <a:t>w</a:t>
            </a:r>
            <a:r>
              <a:rPr lang="tr-TR" i="1" baseline="30000" dirty="0">
                <a:solidFill>
                  <a:schemeClr val="tx2"/>
                </a:solidFill>
                <a:latin typeface="+mj-lt"/>
              </a:rPr>
              <a:t>T</a:t>
            </a:r>
            <a:r>
              <a:rPr lang="tr-TR" b="1" i="1" dirty="0">
                <a:solidFill>
                  <a:schemeClr val="tx2"/>
                </a:solidFill>
                <a:latin typeface="+mj-lt"/>
              </a:rPr>
              <a:t>x </a:t>
            </a:r>
            <a:r>
              <a:rPr lang="tr-TR" dirty="0">
                <a:solidFill>
                  <a:schemeClr val="tx2"/>
                </a:solidFill>
                <a:latin typeface="+mj-lt"/>
              </a:rPr>
              <a:t>–</a:t>
            </a:r>
            <a:r>
              <a:rPr lang="tr-TR" b="1" i="1" dirty="0">
                <a:solidFill>
                  <a:schemeClr val="tx2"/>
                </a:solidFill>
                <a:latin typeface="+mj-lt"/>
              </a:rPr>
              <a:t> w</a:t>
            </a:r>
            <a:r>
              <a:rPr lang="tr-TR" i="1" baseline="30000" dirty="0">
                <a:solidFill>
                  <a:schemeClr val="tx2"/>
                </a:solidFill>
                <a:latin typeface="+mj-lt"/>
              </a:rPr>
              <a:t>T</a:t>
            </a:r>
            <a:r>
              <a:rPr lang="tr-TR" b="1" i="1" dirty="0">
                <a:solidFill>
                  <a:schemeClr val="tx2"/>
                </a:solidFill>
                <a:latin typeface="+mj-lt"/>
              </a:rPr>
              <a:t>μ</a:t>
            </a:r>
            <a:r>
              <a:rPr lang="tr-TR" dirty="0">
                <a:solidFill>
                  <a:schemeClr val="tx2"/>
                </a:solidFill>
                <a:latin typeface="+mj-lt"/>
              </a:rPr>
              <a:t>)</a:t>
            </a:r>
            <a:r>
              <a:rPr lang="tr-TR" baseline="30000" dirty="0">
                <a:solidFill>
                  <a:schemeClr val="tx2"/>
                </a:solidFill>
                <a:latin typeface="+mj-lt"/>
              </a:rPr>
              <a:t>2</a:t>
            </a:r>
            <a:r>
              <a:rPr lang="tr-TR" dirty="0">
                <a:solidFill>
                  <a:schemeClr val="tx2"/>
                </a:solidFill>
                <a:latin typeface="+mj-lt"/>
              </a:rPr>
              <a:t>] </a:t>
            </a:r>
          </a:p>
          <a:p>
            <a:pPr>
              <a:lnSpc>
                <a:spcPct val="90000"/>
              </a:lnSpc>
              <a:buFont typeface="Wingdings" pitchFamily="2" charset="2"/>
              <a:buNone/>
            </a:pPr>
            <a:r>
              <a:rPr lang="tr-TR" dirty="0">
                <a:solidFill>
                  <a:schemeClr val="tx2"/>
                </a:solidFill>
                <a:latin typeface="+mj-lt"/>
              </a:rPr>
              <a:t>			= E[(</a:t>
            </a:r>
            <a:r>
              <a:rPr lang="tr-TR" b="1" i="1" dirty="0">
                <a:solidFill>
                  <a:schemeClr val="tx2"/>
                </a:solidFill>
                <a:latin typeface="+mj-lt"/>
              </a:rPr>
              <a:t>w</a:t>
            </a:r>
            <a:r>
              <a:rPr lang="tr-TR" i="1" baseline="30000" dirty="0">
                <a:solidFill>
                  <a:schemeClr val="tx2"/>
                </a:solidFill>
                <a:latin typeface="+mj-lt"/>
              </a:rPr>
              <a:t>T</a:t>
            </a:r>
            <a:r>
              <a:rPr lang="tr-TR" b="1" i="1" dirty="0">
                <a:solidFill>
                  <a:schemeClr val="tx2"/>
                </a:solidFill>
                <a:latin typeface="+mj-lt"/>
              </a:rPr>
              <a:t>x </a:t>
            </a:r>
            <a:r>
              <a:rPr lang="tr-TR" dirty="0">
                <a:solidFill>
                  <a:schemeClr val="tx2"/>
                </a:solidFill>
                <a:latin typeface="+mj-lt"/>
              </a:rPr>
              <a:t>–</a:t>
            </a:r>
            <a:r>
              <a:rPr lang="tr-TR" b="1" i="1" dirty="0">
                <a:solidFill>
                  <a:schemeClr val="tx2"/>
                </a:solidFill>
                <a:latin typeface="+mj-lt"/>
              </a:rPr>
              <a:t> w</a:t>
            </a:r>
            <a:r>
              <a:rPr lang="tr-TR" i="1" baseline="30000" dirty="0">
                <a:solidFill>
                  <a:schemeClr val="tx2"/>
                </a:solidFill>
                <a:latin typeface="+mj-lt"/>
              </a:rPr>
              <a:t>T</a:t>
            </a:r>
            <a:r>
              <a:rPr lang="tr-TR" b="1" i="1" dirty="0">
                <a:solidFill>
                  <a:schemeClr val="tx2"/>
                </a:solidFill>
                <a:latin typeface="+mj-lt"/>
              </a:rPr>
              <a:t>μ</a:t>
            </a:r>
            <a:r>
              <a:rPr lang="tr-TR" dirty="0">
                <a:solidFill>
                  <a:schemeClr val="tx2"/>
                </a:solidFill>
                <a:latin typeface="+mj-lt"/>
              </a:rPr>
              <a:t>)(</a:t>
            </a:r>
            <a:r>
              <a:rPr lang="tr-TR" b="1" i="1" dirty="0">
                <a:solidFill>
                  <a:schemeClr val="tx2"/>
                </a:solidFill>
                <a:latin typeface="+mj-lt"/>
              </a:rPr>
              <a:t>w</a:t>
            </a:r>
            <a:r>
              <a:rPr lang="tr-TR" i="1" baseline="30000" dirty="0">
                <a:solidFill>
                  <a:schemeClr val="tx2"/>
                </a:solidFill>
                <a:latin typeface="+mj-lt"/>
              </a:rPr>
              <a:t>T</a:t>
            </a:r>
            <a:r>
              <a:rPr lang="tr-TR" b="1" i="1" dirty="0">
                <a:solidFill>
                  <a:schemeClr val="tx2"/>
                </a:solidFill>
                <a:latin typeface="+mj-lt"/>
              </a:rPr>
              <a:t>x </a:t>
            </a:r>
            <a:r>
              <a:rPr lang="tr-TR" dirty="0">
                <a:solidFill>
                  <a:schemeClr val="tx2"/>
                </a:solidFill>
                <a:latin typeface="+mj-lt"/>
              </a:rPr>
              <a:t>–</a:t>
            </a:r>
            <a:r>
              <a:rPr lang="tr-TR" b="1" i="1" dirty="0">
                <a:solidFill>
                  <a:schemeClr val="tx2"/>
                </a:solidFill>
                <a:latin typeface="+mj-lt"/>
              </a:rPr>
              <a:t> w</a:t>
            </a:r>
            <a:r>
              <a:rPr lang="tr-TR" i="1" baseline="30000" dirty="0">
                <a:solidFill>
                  <a:schemeClr val="tx2"/>
                </a:solidFill>
                <a:latin typeface="+mj-lt"/>
              </a:rPr>
              <a:t>T</a:t>
            </a:r>
            <a:r>
              <a:rPr lang="tr-TR" b="1" i="1" dirty="0">
                <a:solidFill>
                  <a:schemeClr val="tx2"/>
                </a:solidFill>
                <a:latin typeface="+mj-lt"/>
              </a:rPr>
              <a:t>μ</a:t>
            </a:r>
            <a:r>
              <a:rPr lang="tr-TR" dirty="0">
                <a:solidFill>
                  <a:schemeClr val="tx2"/>
                </a:solidFill>
                <a:latin typeface="+mj-lt"/>
              </a:rPr>
              <a:t>)]</a:t>
            </a:r>
          </a:p>
          <a:p>
            <a:pPr>
              <a:lnSpc>
                <a:spcPct val="90000"/>
              </a:lnSpc>
              <a:buFont typeface="Wingdings" pitchFamily="2" charset="2"/>
              <a:buNone/>
            </a:pPr>
            <a:r>
              <a:rPr lang="tr-TR" dirty="0">
                <a:solidFill>
                  <a:schemeClr val="tx2"/>
                </a:solidFill>
                <a:latin typeface="+mj-lt"/>
              </a:rPr>
              <a:t>			= E[</a:t>
            </a:r>
            <a:r>
              <a:rPr lang="tr-TR" b="1" i="1" dirty="0">
                <a:solidFill>
                  <a:schemeClr val="tx2"/>
                </a:solidFill>
                <a:latin typeface="+mj-lt"/>
              </a:rPr>
              <a:t>w</a:t>
            </a:r>
            <a:r>
              <a:rPr lang="tr-TR" i="1" baseline="30000" dirty="0">
                <a:solidFill>
                  <a:schemeClr val="tx2"/>
                </a:solidFill>
                <a:latin typeface="+mj-lt"/>
              </a:rPr>
              <a:t>T</a:t>
            </a:r>
            <a:r>
              <a:rPr lang="tr-TR" dirty="0">
                <a:solidFill>
                  <a:schemeClr val="tx2"/>
                </a:solidFill>
                <a:latin typeface="+mj-lt"/>
              </a:rPr>
              <a:t>(</a:t>
            </a:r>
            <a:r>
              <a:rPr lang="tr-TR" b="1" i="1" dirty="0">
                <a:solidFill>
                  <a:schemeClr val="tx2"/>
                </a:solidFill>
                <a:latin typeface="+mj-lt"/>
              </a:rPr>
              <a:t>x </a:t>
            </a:r>
            <a:r>
              <a:rPr lang="tr-TR" dirty="0">
                <a:solidFill>
                  <a:schemeClr val="tx2"/>
                </a:solidFill>
                <a:latin typeface="+mj-lt"/>
              </a:rPr>
              <a:t>–</a:t>
            </a:r>
            <a:r>
              <a:rPr lang="tr-TR" b="1" i="1" dirty="0">
                <a:solidFill>
                  <a:schemeClr val="tx2"/>
                </a:solidFill>
                <a:latin typeface="+mj-lt"/>
              </a:rPr>
              <a:t> μ</a:t>
            </a:r>
            <a:r>
              <a:rPr lang="tr-TR" dirty="0">
                <a:solidFill>
                  <a:schemeClr val="tx2"/>
                </a:solidFill>
                <a:latin typeface="+mj-lt"/>
              </a:rPr>
              <a:t>)(</a:t>
            </a:r>
            <a:r>
              <a:rPr lang="tr-TR" b="1" i="1" dirty="0">
                <a:solidFill>
                  <a:schemeClr val="tx2"/>
                </a:solidFill>
                <a:latin typeface="+mj-lt"/>
              </a:rPr>
              <a:t>x </a:t>
            </a:r>
            <a:r>
              <a:rPr lang="tr-TR" dirty="0">
                <a:solidFill>
                  <a:schemeClr val="tx2"/>
                </a:solidFill>
                <a:latin typeface="+mj-lt"/>
              </a:rPr>
              <a:t>–</a:t>
            </a:r>
            <a:r>
              <a:rPr lang="tr-TR" b="1" i="1" dirty="0">
                <a:solidFill>
                  <a:schemeClr val="tx2"/>
                </a:solidFill>
                <a:latin typeface="+mj-lt"/>
              </a:rPr>
              <a:t> μ</a:t>
            </a:r>
            <a:r>
              <a:rPr lang="tr-TR" dirty="0">
                <a:solidFill>
                  <a:schemeClr val="tx2"/>
                </a:solidFill>
                <a:latin typeface="+mj-lt"/>
              </a:rPr>
              <a:t>)</a:t>
            </a:r>
            <a:r>
              <a:rPr lang="tr-TR" i="1" baseline="30000" dirty="0">
                <a:solidFill>
                  <a:schemeClr val="tx2"/>
                </a:solidFill>
                <a:latin typeface="+mj-lt"/>
              </a:rPr>
              <a:t>T</a:t>
            </a:r>
            <a:r>
              <a:rPr lang="tr-TR" b="1" i="1" dirty="0">
                <a:solidFill>
                  <a:schemeClr val="tx2"/>
                </a:solidFill>
                <a:latin typeface="+mj-lt"/>
              </a:rPr>
              <a:t>w</a:t>
            </a:r>
            <a:r>
              <a:rPr lang="tr-TR" dirty="0">
                <a:solidFill>
                  <a:schemeClr val="tx2"/>
                </a:solidFill>
                <a:latin typeface="+mj-lt"/>
              </a:rPr>
              <a:t>]</a:t>
            </a:r>
          </a:p>
          <a:p>
            <a:pPr>
              <a:lnSpc>
                <a:spcPct val="90000"/>
              </a:lnSpc>
              <a:buFont typeface="Wingdings" pitchFamily="2" charset="2"/>
              <a:buNone/>
            </a:pPr>
            <a:r>
              <a:rPr lang="tr-TR" dirty="0">
                <a:solidFill>
                  <a:schemeClr val="tx2"/>
                </a:solidFill>
                <a:latin typeface="+mj-lt"/>
              </a:rPr>
              <a:t>			= </a:t>
            </a:r>
            <a:r>
              <a:rPr lang="tr-TR" b="1" i="1" dirty="0">
                <a:solidFill>
                  <a:schemeClr val="tx2"/>
                </a:solidFill>
                <a:latin typeface="+mj-lt"/>
              </a:rPr>
              <a:t>w</a:t>
            </a:r>
            <a:r>
              <a:rPr lang="tr-TR" baseline="30000" dirty="0">
                <a:solidFill>
                  <a:schemeClr val="tx2"/>
                </a:solidFill>
                <a:latin typeface="+mj-lt"/>
              </a:rPr>
              <a:t>T </a:t>
            </a:r>
            <a:r>
              <a:rPr lang="tr-TR" dirty="0">
                <a:solidFill>
                  <a:schemeClr val="tx2"/>
                </a:solidFill>
                <a:latin typeface="+mj-lt"/>
              </a:rPr>
              <a:t>E[(</a:t>
            </a:r>
            <a:r>
              <a:rPr lang="tr-TR" b="1" i="1" dirty="0">
                <a:solidFill>
                  <a:schemeClr val="tx2"/>
                </a:solidFill>
                <a:latin typeface="+mj-lt"/>
              </a:rPr>
              <a:t>x </a:t>
            </a:r>
            <a:r>
              <a:rPr lang="tr-TR" dirty="0">
                <a:solidFill>
                  <a:schemeClr val="tx2"/>
                </a:solidFill>
                <a:latin typeface="+mj-lt"/>
              </a:rPr>
              <a:t>– </a:t>
            </a:r>
            <a:r>
              <a:rPr lang="tr-TR" b="1" i="1" dirty="0">
                <a:solidFill>
                  <a:schemeClr val="tx2"/>
                </a:solidFill>
                <a:latin typeface="+mj-lt"/>
              </a:rPr>
              <a:t>μ</a:t>
            </a:r>
            <a:r>
              <a:rPr lang="tr-TR" dirty="0">
                <a:solidFill>
                  <a:schemeClr val="tx2"/>
                </a:solidFill>
                <a:latin typeface="+mj-lt"/>
              </a:rPr>
              <a:t>)(</a:t>
            </a:r>
            <a:r>
              <a:rPr lang="tr-TR" b="1" i="1" dirty="0">
                <a:solidFill>
                  <a:schemeClr val="tx2"/>
                </a:solidFill>
                <a:latin typeface="+mj-lt"/>
              </a:rPr>
              <a:t>x </a:t>
            </a:r>
            <a:r>
              <a:rPr lang="tr-TR" dirty="0">
                <a:solidFill>
                  <a:schemeClr val="tx2"/>
                </a:solidFill>
                <a:latin typeface="+mj-lt"/>
              </a:rPr>
              <a:t>–</a:t>
            </a:r>
            <a:r>
              <a:rPr lang="tr-TR" b="1" i="1" dirty="0">
                <a:solidFill>
                  <a:schemeClr val="tx2"/>
                </a:solidFill>
                <a:latin typeface="+mj-lt"/>
              </a:rPr>
              <a:t>μ</a:t>
            </a:r>
            <a:r>
              <a:rPr lang="tr-TR" dirty="0">
                <a:solidFill>
                  <a:schemeClr val="tx2"/>
                </a:solidFill>
                <a:latin typeface="+mj-lt"/>
              </a:rPr>
              <a:t>)</a:t>
            </a:r>
            <a:r>
              <a:rPr lang="tr-TR" i="1" baseline="30000" dirty="0">
                <a:solidFill>
                  <a:schemeClr val="tx2"/>
                </a:solidFill>
                <a:latin typeface="+mj-lt"/>
              </a:rPr>
              <a:t>T</a:t>
            </a:r>
            <a:r>
              <a:rPr lang="tr-TR" dirty="0">
                <a:solidFill>
                  <a:schemeClr val="tx2"/>
                </a:solidFill>
                <a:latin typeface="+mj-lt"/>
              </a:rPr>
              <a:t>]</a:t>
            </a:r>
            <a:r>
              <a:rPr lang="tr-TR" b="1" i="1" dirty="0">
                <a:solidFill>
                  <a:schemeClr val="tx2"/>
                </a:solidFill>
                <a:latin typeface="+mj-lt"/>
              </a:rPr>
              <a:t>w</a:t>
            </a:r>
            <a:r>
              <a:rPr lang="tr-TR" dirty="0">
                <a:solidFill>
                  <a:schemeClr val="tx2"/>
                </a:solidFill>
                <a:latin typeface="+mj-lt"/>
              </a:rPr>
              <a:t> = </a:t>
            </a:r>
            <a:r>
              <a:rPr lang="tr-TR" b="1" i="1" dirty="0">
                <a:solidFill>
                  <a:schemeClr val="tx2"/>
                </a:solidFill>
                <a:latin typeface="+mj-lt"/>
              </a:rPr>
              <a:t>w</a:t>
            </a:r>
            <a:r>
              <a:rPr lang="tr-TR" i="1" baseline="30000" dirty="0">
                <a:solidFill>
                  <a:schemeClr val="tx2"/>
                </a:solidFill>
                <a:latin typeface="+mj-lt"/>
              </a:rPr>
              <a:t>T</a:t>
            </a:r>
            <a:r>
              <a:rPr lang="tr-TR" baseline="30000" dirty="0">
                <a:solidFill>
                  <a:schemeClr val="tx2"/>
                </a:solidFill>
                <a:latin typeface="+mj-lt"/>
              </a:rPr>
              <a:t> </a:t>
            </a:r>
            <a:r>
              <a:rPr lang="tr-TR" sz="2800" b="1" dirty="0">
                <a:solidFill>
                  <a:schemeClr val="tx2"/>
                </a:solidFill>
                <a:latin typeface="+mj-lt"/>
              </a:rPr>
              <a:t>∑</a:t>
            </a:r>
            <a:r>
              <a:rPr lang="tr-TR" baseline="30000" dirty="0">
                <a:solidFill>
                  <a:schemeClr val="tx2"/>
                </a:solidFill>
                <a:latin typeface="+mj-lt"/>
              </a:rPr>
              <a:t> </a:t>
            </a:r>
            <a:r>
              <a:rPr lang="tr-TR" b="1" i="1" dirty="0">
                <a:solidFill>
                  <a:schemeClr val="tx2"/>
                </a:solidFill>
                <a:latin typeface="+mj-lt"/>
              </a:rPr>
              <a:t>w</a:t>
            </a:r>
            <a:r>
              <a:rPr lang="tr-TR" dirty="0">
                <a:solidFill>
                  <a:schemeClr val="tx2"/>
                </a:solidFill>
                <a:latin typeface="+mj-lt"/>
              </a:rPr>
              <a:t> </a:t>
            </a:r>
          </a:p>
          <a:p>
            <a:pPr>
              <a:lnSpc>
                <a:spcPct val="90000"/>
              </a:lnSpc>
              <a:buFont typeface="Wingdings" pitchFamily="2" charset="2"/>
              <a:buNone/>
            </a:pPr>
            <a:r>
              <a:rPr lang="tr-TR" dirty="0">
                <a:solidFill>
                  <a:schemeClr val="tx2"/>
                </a:solidFill>
                <a:latin typeface="+mj-lt"/>
              </a:rPr>
              <a:t>	where Var(</a:t>
            </a:r>
            <a:r>
              <a:rPr lang="tr-TR" b="1" i="1" dirty="0">
                <a:solidFill>
                  <a:schemeClr val="tx2"/>
                </a:solidFill>
                <a:latin typeface="+mj-lt"/>
              </a:rPr>
              <a:t>x</a:t>
            </a:r>
            <a:r>
              <a:rPr lang="tr-TR" dirty="0">
                <a:solidFill>
                  <a:schemeClr val="tx2"/>
                </a:solidFill>
                <a:latin typeface="+mj-lt"/>
              </a:rPr>
              <a:t>)= E[(</a:t>
            </a:r>
            <a:r>
              <a:rPr lang="tr-TR" b="1" i="1" dirty="0">
                <a:solidFill>
                  <a:schemeClr val="tx2"/>
                </a:solidFill>
                <a:latin typeface="+mj-lt"/>
              </a:rPr>
              <a:t>x </a:t>
            </a:r>
            <a:r>
              <a:rPr lang="tr-TR" dirty="0">
                <a:solidFill>
                  <a:schemeClr val="tx2"/>
                </a:solidFill>
                <a:latin typeface="+mj-lt"/>
              </a:rPr>
              <a:t>– </a:t>
            </a:r>
            <a:r>
              <a:rPr lang="tr-TR" b="1" i="1" dirty="0">
                <a:solidFill>
                  <a:schemeClr val="tx2"/>
                </a:solidFill>
                <a:latin typeface="+mj-lt"/>
              </a:rPr>
              <a:t>μ</a:t>
            </a:r>
            <a:r>
              <a:rPr lang="tr-TR" dirty="0">
                <a:solidFill>
                  <a:schemeClr val="tx2"/>
                </a:solidFill>
                <a:latin typeface="+mj-lt"/>
              </a:rPr>
              <a:t>)(</a:t>
            </a:r>
            <a:r>
              <a:rPr lang="tr-TR" b="1" i="1" dirty="0">
                <a:solidFill>
                  <a:schemeClr val="tx2"/>
                </a:solidFill>
                <a:latin typeface="+mj-lt"/>
              </a:rPr>
              <a:t>x </a:t>
            </a:r>
            <a:r>
              <a:rPr lang="tr-TR" dirty="0">
                <a:solidFill>
                  <a:schemeClr val="tx2"/>
                </a:solidFill>
                <a:latin typeface="+mj-lt"/>
              </a:rPr>
              <a:t>–</a:t>
            </a:r>
            <a:r>
              <a:rPr lang="tr-TR" b="1" i="1" dirty="0">
                <a:solidFill>
                  <a:schemeClr val="tx2"/>
                </a:solidFill>
                <a:latin typeface="+mj-lt"/>
              </a:rPr>
              <a:t>μ</a:t>
            </a:r>
            <a:r>
              <a:rPr lang="tr-TR" dirty="0">
                <a:solidFill>
                  <a:schemeClr val="tx2"/>
                </a:solidFill>
                <a:latin typeface="+mj-lt"/>
              </a:rPr>
              <a:t>)</a:t>
            </a:r>
            <a:r>
              <a:rPr lang="tr-TR" i="1" baseline="30000" dirty="0">
                <a:solidFill>
                  <a:schemeClr val="tx2"/>
                </a:solidFill>
                <a:latin typeface="+mj-lt"/>
              </a:rPr>
              <a:t>T</a:t>
            </a:r>
            <a:r>
              <a:rPr lang="tr-TR" dirty="0">
                <a:solidFill>
                  <a:schemeClr val="tx2"/>
                </a:solidFill>
                <a:latin typeface="+mj-lt"/>
              </a:rPr>
              <a:t>] = </a:t>
            </a:r>
            <a:r>
              <a:rPr lang="tr-TR" sz="2800" b="1" dirty="0">
                <a:solidFill>
                  <a:schemeClr val="tx2"/>
                </a:solidFill>
                <a:latin typeface="+mj-lt"/>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D9D8CF7A-341F-468C-869A-686985111E1D}" type="slidenum">
              <a:rPr lang="tr-TR"/>
              <a:pPr/>
              <a:t>33</a:t>
            </a:fld>
            <a:endParaRPr lang="tr-TR"/>
          </a:p>
        </p:txBody>
      </p:sp>
      <p:sp>
        <p:nvSpPr>
          <p:cNvPr id="241667" name="Rectangle 3"/>
          <p:cNvSpPr>
            <a:spLocks noGrp="1" noChangeArrowheads="1"/>
          </p:cNvSpPr>
          <p:nvPr>
            <p:ph type="body" idx="4294967295"/>
          </p:nvPr>
        </p:nvSpPr>
        <p:spPr>
          <a:xfrm>
            <a:off x="467544" y="548680"/>
            <a:ext cx="8229600" cy="5688632"/>
          </a:xfrm>
        </p:spPr>
        <p:txBody>
          <a:bodyPr>
            <a:normAutofit lnSpcReduction="10000"/>
          </a:bodyPr>
          <a:lstStyle/>
          <a:p>
            <a:r>
              <a:rPr lang="tr-TR" dirty="0">
                <a:solidFill>
                  <a:schemeClr val="tx2"/>
                </a:solidFill>
                <a:latin typeface="+mj-lt"/>
              </a:rPr>
              <a:t>Maximize Var(</a:t>
            </a:r>
            <a:r>
              <a:rPr lang="tr-TR" i="1" dirty="0">
                <a:solidFill>
                  <a:schemeClr val="tx2"/>
                </a:solidFill>
                <a:latin typeface="+mj-lt"/>
              </a:rPr>
              <a:t>z</a:t>
            </a:r>
            <a:r>
              <a:rPr lang="tr-TR" dirty="0">
                <a:solidFill>
                  <a:schemeClr val="tx2"/>
                </a:solidFill>
                <a:latin typeface="+mj-lt"/>
              </a:rPr>
              <a:t>) subject to ||</a:t>
            </a:r>
            <a:r>
              <a:rPr lang="tr-TR" b="1" i="1" dirty="0">
                <a:solidFill>
                  <a:schemeClr val="tx2"/>
                </a:solidFill>
                <a:latin typeface="+mj-lt"/>
              </a:rPr>
              <a:t>w</a:t>
            </a:r>
            <a:r>
              <a:rPr lang="tr-TR" dirty="0">
                <a:solidFill>
                  <a:schemeClr val="tx2"/>
                </a:solidFill>
                <a:latin typeface="+mj-lt"/>
              </a:rPr>
              <a:t>||=1</a:t>
            </a:r>
          </a:p>
          <a:p>
            <a:pPr>
              <a:buFont typeface="Wingdings" pitchFamily="2" charset="2"/>
              <a:buNone/>
            </a:pPr>
            <a:endParaRPr lang="tr-TR" dirty="0">
              <a:solidFill>
                <a:schemeClr val="tx2"/>
              </a:solidFill>
              <a:latin typeface="+mj-lt"/>
            </a:endParaRPr>
          </a:p>
          <a:p>
            <a:pPr>
              <a:buFont typeface="Wingdings" pitchFamily="2" charset="2"/>
              <a:buNone/>
            </a:pPr>
            <a:endParaRPr lang="tr-TR" b="1" i="1" dirty="0">
              <a:solidFill>
                <a:schemeClr val="tx2"/>
              </a:solidFill>
              <a:latin typeface="+mj-lt"/>
            </a:endParaRPr>
          </a:p>
          <a:p>
            <a:pPr lvl="1">
              <a:buFont typeface="Wingdings" pitchFamily="2" charset="2"/>
              <a:buNone/>
            </a:pPr>
            <a:r>
              <a:rPr lang="tr-TR" sz="2400" b="1" dirty="0">
                <a:solidFill>
                  <a:schemeClr val="tx2"/>
                </a:solidFill>
                <a:latin typeface="+mj-lt"/>
              </a:rPr>
              <a:t>∑</a:t>
            </a:r>
            <a:r>
              <a:rPr lang="tr-TR" sz="2400" b="1" i="1" dirty="0">
                <a:solidFill>
                  <a:schemeClr val="tx2"/>
                </a:solidFill>
                <a:latin typeface="+mj-lt"/>
              </a:rPr>
              <a:t>w</a:t>
            </a:r>
            <a:r>
              <a:rPr lang="tr-TR" sz="2400" baseline="-25000" dirty="0">
                <a:solidFill>
                  <a:schemeClr val="tx2"/>
                </a:solidFill>
                <a:latin typeface="+mj-lt"/>
              </a:rPr>
              <a:t>1</a:t>
            </a:r>
            <a:r>
              <a:rPr lang="tr-TR" sz="2400" b="1" i="1" dirty="0">
                <a:solidFill>
                  <a:schemeClr val="tx2"/>
                </a:solidFill>
                <a:latin typeface="+mj-lt"/>
              </a:rPr>
              <a:t> </a:t>
            </a:r>
            <a:r>
              <a:rPr lang="tr-TR" sz="2400" dirty="0">
                <a:solidFill>
                  <a:schemeClr val="tx2"/>
                </a:solidFill>
                <a:latin typeface="+mj-lt"/>
              </a:rPr>
              <a:t>= </a:t>
            </a:r>
            <a:r>
              <a:rPr lang="tr-TR" sz="2400" i="1" dirty="0">
                <a:solidFill>
                  <a:schemeClr val="tx2"/>
                </a:solidFill>
                <a:latin typeface="+mj-lt"/>
              </a:rPr>
              <a:t>α</a:t>
            </a:r>
            <a:r>
              <a:rPr lang="tr-TR" sz="2400" b="1" i="1" dirty="0">
                <a:solidFill>
                  <a:schemeClr val="tx2"/>
                </a:solidFill>
                <a:latin typeface="+mj-lt"/>
              </a:rPr>
              <a:t>w</a:t>
            </a:r>
            <a:r>
              <a:rPr lang="tr-TR" sz="2400" baseline="-25000" dirty="0">
                <a:solidFill>
                  <a:schemeClr val="tx2"/>
                </a:solidFill>
                <a:latin typeface="+mj-lt"/>
              </a:rPr>
              <a:t>1</a:t>
            </a:r>
            <a:r>
              <a:rPr lang="tr-TR" sz="2400" dirty="0">
                <a:solidFill>
                  <a:schemeClr val="tx2"/>
                </a:solidFill>
                <a:latin typeface="+mj-lt"/>
              </a:rPr>
              <a:t> that is, </a:t>
            </a:r>
            <a:r>
              <a:rPr lang="tr-TR" sz="2400" b="1" i="1" dirty="0">
                <a:solidFill>
                  <a:schemeClr val="tx2"/>
                </a:solidFill>
                <a:latin typeface="+mj-lt"/>
              </a:rPr>
              <a:t>w</a:t>
            </a:r>
            <a:r>
              <a:rPr lang="tr-TR" sz="2400" baseline="-25000" dirty="0">
                <a:solidFill>
                  <a:schemeClr val="tx2"/>
                </a:solidFill>
                <a:latin typeface="+mj-lt"/>
              </a:rPr>
              <a:t>1</a:t>
            </a:r>
            <a:r>
              <a:rPr lang="tr-TR" sz="2400" dirty="0">
                <a:solidFill>
                  <a:schemeClr val="tx2"/>
                </a:solidFill>
                <a:latin typeface="+mj-lt"/>
              </a:rPr>
              <a:t> is an eigenvector of </a:t>
            </a:r>
            <a:r>
              <a:rPr lang="tr-TR" sz="2400" b="1" dirty="0">
                <a:solidFill>
                  <a:schemeClr val="tx2"/>
                </a:solidFill>
                <a:latin typeface="+mj-lt"/>
              </a:rPr>
              <a:t>∑</a:t>
            </a:r>
          </a:p>
          <a:p>
            <a:pPr lvl="1">
              <a:buFont typeface="Wingdings" pitchFamily="2" charset="2"/>
              <a:buNone/>
            </a:pPr>
            <a:r>
              <a:rPr lang="tr-TR" sz="2400" dirty="0">
                <a:solidFill>
                  <a:schemeClr val="tx2"/>
                </a:solidFill>
                <a:latin typeface="+mj-lt"/>
              </a:rPr>
              <a:t>Choose the one with the largest eigenvalue for Var(</a:t>
            </a:r>
            <a:r>
              <a:rPr lang="tr-TR" sz="2400" i="1" dirty="0">
                <a:solidFill>
                  <a:schemeClr val="tx2"/>
                </a:solidFill>
                <a:latin typeface="+mj-lt"/>
              </a:rPr>
              <a:t>z</a:t>
            </a:r>
            <a:r>
              <a:rPr lang="tr-TR" sz="2400" dirty="0">
                <a:solidFill>
                  <a:schemeClr val="tx2"/>
                </a:solidFill>
                <a:latin typeface="+mj-lt"/>
              </a:rPr>
              <a:t>) to be max</a:t>
            </a:r>
          </a:p>
          <a:p>
            <a:r>
              <a:rPr lang="tr-TR" dirty="0">
                <a:solidFill>
                  <a:schemeClr val="tx2"/>
                </a:solidFill>
                <a:latin typeface="+mj-lt"/>
              </a:rPr>
              <a:t>Second principal component: Max Var(</a:t>
            </a:r>
            <a:r>
              <a:rPr lang="tr-TR" i="1" dirty="0">
                <a:solidFill>
                  <a:schemeClr val="tx2"/>
                </a:solidFill>
                <a:latin typeface="+mj-lt"/>
              </a:rPr>
              <a:t>z</a:t>
            </a:r>
            <a:r>
              <a:rPr lang="tr-TR" baseline="-25000" dirty="0">
                <a:solidFill>
                  <a:schemeClr val="tx2"/>
                </a:solidFill>
                <a:latin typeface="+mj-lt"/>
              </a:rPr>
              <a:t>2</a:t>
            </a:r>
            <a:r>
              <a:rPr lang="tr-TR" dirty="0">
                <a:solidFill>
                  <a:schemeClr val="tx2"/>
                </a:solidFill>
                <a:latin typeface="+mj-lt"/>
              </a:rPr>
              <a:t>), s.t., ||</a:t>
            </a:r>
            <a:r>
              <a:rPr lang="tr-TR" b="1" i="1" dirty="0">
                <a:solidFill>
                  <a:schemeClr val="tx2"/>
                </a:solidFill>
                <a:latin typeface="+mj-lt"/>
              </a:rPr>
              <a:t>w</a:t>
            </a:r>
            <a:r>
              <a:rPr lang="tr-TR" baseline="-25000" dirty="0">
                <a:solidFill>
                  <a:schemeClr val="tx2"/>
                </a:solidFill>
                <a:latin typeface="+mj-lt"/>
              </a:rPr>
              <a:t>2</a:t>
            </a:r>
            <a:r>
              <a:rPr lang="tr-TR" dirty="0">
                <a:solidFill>
                  <a:schemeClr val="tx2"/>
                </a:solidFill>
                <a:latin typeface="+mj-lt"/>
              </a:rPr>
              <a:t>||=1 and orthogonal to </a:t>
            </a:r>
            <a:r>
              <a:rPr lang="tr-TR" b="1" i="1" dirty="0">
                <a:solidFill>
                  <a:schemeClr val="tx2"/>
                </a:solidFill>
                <a:latin typeface="+mj-lt"/>
              </a:rPr>
              <a:t>w</a:t>
            </a:r>
            <a:r>
              <a:rPr lang="tr-TR" baseline="-25000" dirty="0">
                <a:solidFill>
                  <a:schemeClr val="tx2"/>
                </a:solidFill>
                <a:latin typeface="+mj-lt"/>
              </a:rPr>
              <a:t>1</a:t>
            </a:r>
          </a:p>
          <a:p>
            <a:endParaRPr lang="tr-TR" baseline="-25000" dirty="0">
              <a:solidFill>
                <a:schemeClr val="tx2"/>
              </a:solidFill>
              <a:latin typeface="+mj-lt"/>
            </a:endParaRPr>
          </a:p>
          <a:p>
            <a:endParaRPr lang="tr-TR" baseline="-25000" dirty="0">
              <a:solidFill>
                <a:schemeClr val="tx2"/>
              </a:solidFill>
              <a:latin typeface="+mj-lt"/>
            </a:endParaRPr>
          </a:p>
          <a:p>
            <a:endParaRPr lang="tr-TR" baseline="-25000" dirty="0">
              <a:solidFill>
                <a:schemeClr val="tx2"/>
              </a:solidFill>
              <a:latin typeface="+mj-lt"/>
            </a:endParaRPr>
          </a:p>
          <a:p>
            <a:pPr lvl="1">
              <a:buFont typeface="Wingdings" pitchFamily="2" charset="2"/>
              <a:buNone/>
            </a:pPr>
            <a:r>
              <a:rPr lang="tr-TR" sz="2400" b="1" dirty="0">
                <a:solidFill>
                  <a:schemeClr val="tx2"/>
                </a:solidFill>
                <a:latin typeface="+mj-lt"/>
              </a:rPr>
              <a:t>∑ </a:t>
            </a:r>
            <a:r>
              <a:rPr lang="tr-TR" sz="2400" b="1" i="1" dirty="0">
                <a:solidFill>
                  <a:schemeClr val="tx2"/>
                </a:solidFill>
                <a:latin typeface="+mj-lt"/>
              </a:rPr>
              <a:t>w</a:t>
            </a:r>
            <a:r>
              <a:rPr lang="tr-TR" sz="2400" baseline="-25000" dirty="0">
                <a:solidFill>
                  <a:schemeClr val="tx2"/>
                </a:solidFill>
                <a:latin typeface="+mj-lt"/>
              </a:rPr>
              <a:t>2</a:t>
            </a:r>
            <a:r>
              <a:rPr lang="tr-TR" sz="2400" b="1" i="1" dirty="0">
                <a:solidFill>
                  <a:schemeClr val="tx2"/>
                </a:solidFill>
                <a:latin typeface="+mj-lt"/>
              </a:rPr>
              <a:t> </a:t>
            </a:r>
            <a:r>
              <a:rPr lang="tr-TR" sz="2400" dirty="0">
                <a:solidFill>
                  <a:schemeClr val="tx2"/>
                </a:solidFill>
                <a:latin typeface="+mj-lt"/>
              </a:rPr>
              <a:t>= </a:t>
            </a:r>
            <a:r>
              <a:rPr lang="tr-TR" sz="2400" i="1" dirty="0">
                <a:solidFill>
                  <a:schemeClr val="tx2"/>
                </a:solidFill>
                <a:latin typeface="+mj-lt"/>
              </a:rPr>
              <a:t>α </a:t>
            </a:r>
            <a:r>
              <a:rPr lang="tr-TR" sz="2400" b="1" i="1" dirty="0">
                <a:solidFill>
                  <a:schemeClr val="tx2"/>
                </a:solidFill>
                <a:latin typeface="+mj-lt"/>
              </a:rPr>
              <a:t>w</a:t>
            </a:r>
            <a:r>
              <a:rPr lang="tr-TR" sz="2400" baseline="-25000" dirty="0">
                <a:solidFill>
                  <a:schemeClr val="tx2"/>
                </a:solidFill>
                <a:latin typeface="+mj-lt"/>
              </a:rPr>
              <a:t>2</a:t>
            </a:r>
            <a:r>
              <a:rPr lang="tr-TR" sz="2400" dirty="0">
                <a:solidFill>
                  <a:schemeClr val="tx2"/>
                </a:solidFill>
                <a:latin typeface="+mj-lt"/>
              </a:rPr>
              <a:t> that is, </a:t>
            </a:r>
            <a:r>
              <a:rPr lang="tr-TR" sz="2400" b="1" i="1" dirty="0">
                <a:solidFill>
                  <a:schemeClr val="tx2"/>
                </a:solidFill>
                <a:latin typeface="+mj-lt"/>
              </a:rPr>
              <a:t>w</a:t>
            </a:r>
            <a:r>
              <a:rPr lang="tr-TR" sz="2400" baseline="-25000" dirty="0">
                <a:solidFill>
                  <a:schemeClr val="tx2"/>
                </a:solidFill>
                <a:latin typeface="+mj-lt"/>
              </a:rPr>
              <a:t>2</a:t>
            </a:r>
            <a:r>
              <a:rPr lang="tr-TR" sz="2400" dirty="0">
                <a:solidFill>
                  <a:schemeClr val="tx2"/>
                </a:solidFill>
                <a:latin typeface="+mj-lt"/>
              </a:rPr>
              <a:t> is another eigenvector of </a:t>
            </a:r>
            <a:r>
              <a:rPr lang="tr-TR" sz="2400" b="1" dirty="0">
                <a:solidFill>
                  <a:schemeClr val="tx2"/>
                </a:solidFill>
                <a:latin typeface="+mj-lt"/>
              </a:rPr>
              <a:t>∑</a:t>
            </a:r>
          </a:p>
          <a:p>
            <a:pPr>
              <a:buFont typeface="Wingdings" pitchFamily="2" charset="2"/>
              <a:buNone/>
            </a:pPr>
            <a:r>
              <a:rPr lang="tr-TR" dirty="0">
                <a:solidFill>
                  <a:schemeClr val="tx2"/>
                </a:solidFill>
                <a:latin typeface="+mj-lt"/>
              </a:rPr>
              <a:t>	and so on.</a:t>
            </a:r>
          </a:p>
        </p:txBody>
      </p:sp>
      <p:graphicFrame>
        <p:nvGraphicFramePr>
          <p:cNvPr id="241672" name="Object 8"/>
          <p:cNvGraphicFramePr>
            <a:graphicFrameLocks noGrp="1" noChangeAspect="1"/>
          </p:cNvGraphicFramePr>
          <p:nvPr>
            <p:ph sz="half" idx="4294967295"/>
          </p:nvPr>
        </p:nvGraphicFramePr>
        <p:xfrm>
          <a:off x="2195736" y="1124744"/>
          <a:ext cx="3284538" cy="677863"/>
        </p:xfrm>
        <a:graphic>
          <a:graphicData uri="http://schemas.openxmlformats.org/presentationml/2006/ole">
            <mc:AlternateContent xmlns:mc="http://schemas.openxmlformats.org/markup-compatibility/2006">
              <mc:Choice xmlns:v="urn:schemas-microsoft-com:vml" Requires="v">
                <p:oleObj name="Equation" r:id="rId2" imgW="1600200" imgH="330120" progId="Equation.3">
                  <p:embed/>
                </p:oleObj>
              </mc:Choice>
              <mc:Fallback>
                <p:oleObj name="Equation" r:id="rId2" imgW="1600200" imgH="330120" progId="Equation.3">
                  <p:embed/>
                  <p:pic>
                    <p:nvPicPr>
                      <p:cNvPr id="241672"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124744"/>
                        <a:ext cx="3284538" cy="677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1677" name="Object 13"/>
          <p:cNvGraphicFramePr>
            <a:graphicFrameLocks noGrp="1" noChangeAspect="1"/>
          </p:cNvGraphicFramePr>
          <p:nvPr>
            <p:ph idx="4294967295"/>
          </p:nvPr>
        </p:nvGraphicFramePr>
        <p:xfrm>
          <a:off x="1763688" y="4149080"/>
          <a:ext cx="5455991" cy="720080"/>
        </p:xfrm>
        <a:graphic>
          <a:graphicData uri="http://schemas.openxmlformats.org/presentationml/2006/ole">
            <mc:AlternateContent xmlns:mc="http://schemas.openxmlformats.org/markup-compatibility/2006">
              <mc:Choice xmlns:v="urn:schemas-microsoft-com:vml" Requires="v">
                <p:oleObj name="Equation" r:id="rId4" imgW="2501640" imgH="330120" progId="Equation.3">
                  <p:embed/>
                </p:oleObj>
              </mc:Choice>
              <mc:Fallback>
                <p:oleObj name="Equation" r:id="rId4" imgW="2501640" imgH="330120" progId="Equation.3">
                  <p:embed/>
                  <p:pic>
                    <p:nvPicPr>
                      <p:cNvPr id="241677"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88" y="4149080"/>
                        <a:ext cx="5455991" cy="720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611560" y="476672"/>
            <a:ext cx="8229600" cy="653210"/>
          </a:xfrm>
        </p:spPr>
        <p:txBody>
          <a:bodyPr>
            <a:noAutofit/>
          </a:bodyPr>
          <a:lstStyle/>
          <a:p>
            <a:r>
              <a:rPr lang="tr-TR" dirty="0"/>
              <a:t>What PCA does</a:t>
            </a:r>
          </a:p>
        </p:txBody>
      </p:sp>
      <p:sp>
        <p:nvSpPr>
          <p:cNvPr id="6" name="Slide Number Placeholder 4"/>
          <p:cNvSpPr>
            <a:spLocks noGrp="1"/>
          </p:cNvSpPr>
          <p:nvPr>
            <p:ph type="sldNum" sz="quarter" idx="12"/>
          </p:nvPr>
        </p:nvSpPr>
        <p:spPr/>
        <p:txBody>
          <a:bodyPr>
            <a:normAutofit fontScale="85000" lnSpcReduction="20000"/>
          </a:bodyPr>
          <a:lstStyle/>
          <a:p>
            <a:fld id="{A710C978-AD2A-4E2F-87BE-FD1D1C6B961A}" type="slidenum">
              <a:rPr lang="tr-TR"/>
              <a:pPr/>
              <a:t>34</a:t>
            </a:fld>
            <a:endParaRPr lang="tr-TR"/>
          </a:p>
        </p:txBody>
      </p:sp>
      <p:sp>
        <p:nvSpPr>
          <p:cNvPr id="245763" name="Rectangle 3"/>
          <p:cNvSpPr>
            <a:spLocks noGrp="1" noChangeArrowheads="1"/>
          </p:cNvSpPr>
          <p:nvPr>
            <p:ph sz="quarter" idx="1"/>
          </p:nvPr>
        </p:nvSpPr>
        <p:spPr>
          <a:xfrm>
            <a:off x="395288" y="1484313"/>
            <a:ext cx="8229600" cy="3886200"/>
          </a:xfrm>
        </p:spPr>
        <p:txBody>
          <a:bodyPr/>
          <a:lstStyle/>
          <a:p>
            <a:pPr>
              <a:buFont typeface="Wingdings" pitchFamily="2" charset="2"/>
              <a:buNone/>
            </a:pPr>
            <a:r>
              <a:rPr lang="tr-TR" b="1" i="1" dirty="0"/>
              <a:t>		</a:t>
            </a:r>
            <a:r>
              <a:rPr lang="tr-TR" b="1" i="1" dirty="0">
                <a:solidFill>
                  <a:schemeClr val="tx2"/>
                </a:solidFill>
                <a:latin typeface="+mj-lt"/>
              </a:rPr>
              <a:t>	z </a:t>
            </a:r>
            <a:r>
              <a:rPr lang="tr-TR" dirty="0">
                <a:solidFill>
                  <a:schemeClr val="tx2"/>
                </a:solidFill>
                <a:latin typeface="+mj-lt"/>
              </a:rPr>
              <a:t>= </a:t>
            </a:r>
            <a:r>
              <a:rPr lang="tr-TR" b="1" dirty="0">
                <a:solidFill>
                  <a:schemeClr val="tx2"/>
                </a:solidFill>
                <a:latin typeface="+mj-lt"/>
              </a:rPr>
              <a:t>W</a:t>
            </a:r>
            <a:r>
              <a:rPr lang="tr-TR" i="1" baseline="30000" dirty="0">
                <a:solidFill>
                  <a:schemeClr val="tx2"/>
                </a:solidFill>
                <a:latin typeface="+mj-lt"/>
              </a:rPr>
              <a:t>T</a:t>
            </a:r>
            <a:r>
              <a:rPr lang="tr-TR" dirty="0">
                <a:solidFill>
                  <a:schemeClr val="tx2"/>
                </a:solidFill>
                <a:latin typeface="+mj-lt"/>
              </a:rPr>
              <a:t>(</a:t>
            </a:r>
            <a:r>
              <a:rPr lang="tr-TR" b="1" i="1" dirty="0">
                <a:solidFill>
                  <a:schemeClr val="tx2"/>
                </a:solidFill>
                <a:latin typeface="+mj-lt"/>
              </a:rPr>
              <a:t>x</a:t>
            </a:r>
            <a:r>
              <a:rPr lang="tr-TR" dirty="0">
                <a:solidFill>
                  <a:schemeClr val="tx2"/>
                </a:solidFill>
                <a:latin typeface="+mj-lt"/>
              </a:rPr>
              <a:t> – </a:t>
            </a:r>
            <a:r>
              <a:rPr lang="tr-TR" b="1" i="1" dirty="0">
                <a:solidFill>
                  <a:schemeClr val="tx2"/>
                </a:solidFill>
                <a:latin typeface="+mj-lt"/>
              </a:rPr>
              <a:t>m</a:t>
            </a:r>
            <a:r>
              <a:rPr lang="tr-TR" dirty="0">
                <a:solidFill>
                  <a:schemeClr val="tx2"/>
                </a:solidFill>
                <a:latin typeface="+mj-lt"/>
              </a:rPr>
              <a:t>)</a:t>
            </a:r>
            <a:endParaRPr lang="tr-TR" baseline="-25000" dirty="0">
              <a:solidFill>
                <a:schemeClr val="tx2"/>
              </a:solidFill>
              <a:latin typeface="+mj-lt"/>
            </a:endParaRPr>
          </a:p>
          <a:p>
            <a:pPr>
              <a:buFont typeface="Wingdings" pitchFamily="2" charset="2"/>
              <a:buNone/>
            </a:pPr>
            <a:r>
              <a:rPr lang="tr-TR" dirty="0">
                <a:solidFill>
                  <a:schemeClr val="tx2"/>
                </a:solidFill>
                <a:latin typeface="+mj-lt"/>
              </a:rPr>
              <a:t>	where the columns of </a:t>
            </a:r>
            <a:r>
              <a:rPr lang="tr-TR" b="1" dirty="0">
                <a:solidFill>
                  <a:schemeClr val="tx2"/>
                </a:solidFill>
                <a:latin typeface="+mj-lt"/>
              </a:rPr>
              <a:t>W</a:t>
            </a:r>
            <a:r>
              <a:rPr lang="tr-TR" dirty="0">
                <a:solidFill>
                  <a:schemeClr val="tx2"/>
                </a:solidFill>
                <a:latin typeface="+mj-lt"/>
              </a:rPr>
              <a:t> are the eigenvectors of </a:t>
            </a:r>
            <a:r>
              <a:rPr lang="tr-TR" b="1" dirty="0">
                <a:solidFill>
                  <a:schemeClr val="tx2"/>
                </a:solidFill>
                <a:latin typeface="+mj-lt"/>
              </a:rPr>
              <a:t>∑</a:t>
            </a:r>
            <a:r>
              <a:rPr lang="tr-TR" dirty="0">
                <a:solidFill>
                  <a:schemeClr val="tx2"/>
                </a:solidFill>
                <a:latin typeface="+mj-lt"/>
              </a:rPr>
              <a:t> and </a:t>
            </a:r>
            <a:r>
              <a:rPr lang="tr-TR" b="1" i="1" dirty="0">
                <a:solidFill>
                  <a:schemeClr val="tx2"/>
                </a:solidFill>
                <a:latin typeface="+mj-lt"/>
              </a:rPr>
              <a:t>m</a:t>
            </a:r>
            <a:r>
              <a:rPr lang="tr-TR" dirty="0">
                <a:solidFill>
                  <a:schemeClr val="tx2"/>
                </a:solidFill>
                <a:latin typeface="+mj-lt"/>
              </a:rPr>
              <a:t> is sample mean</a:t>
            </a:r>
          </a:p>
          <a:p>
            <a:pPr>
              <a:buFont typeface="Wingdings" pitchFamily="2" charset="2"/>
              <a:buNone/>
            </a:pPr>
            <a:r>
              <a:rPr lang="tr-TR" dirty="0">
                <a:solidFill>
                  <a:schemeClr val="tx2"/>
                </a:solidFill>
                <a:latin typeface="+mj-lt"/>
              </a:rPr>
              <a:t>	Centers the data at the origin and rotates the axes</a:t>
            </a:r>
            <a:endParaRPr lang="tr-TR" b="1" dirty="0">
              <a:solidFill>
                <a:schemeClr val="tx2"/>
              </a:solidFill>
              <a:latin typeface="+mj-lt"/>
            </a:endParaRPr>
          </a:p>
        </p:txBody>
      </p:sp>
      <p:pic>
        <p:nvPicPr>
          <p:cNvPr id="245765" name="Picture 5" descr="Drpca-col"/>
          <p:cNvPicPr>
            <a:picLocks noChangeAspect="1" noChangeArrowheads="1"/>
          </p:cNvPicPr>
          <p:nvPr/>
        </p:nvPicPr>
        <p:blipFill>
          <a:blip r:embed="rId2" cstate="print"/>
          <a:srcRect/>
          <a:stretch>
            <a:fillRect/>
          </a:stretch>
        </p:blipFill>
        <p:spPr bwMode="auto">
          <a:xfrm>
            <a:off x="611560" y="3573016"/>
            <a:ext cx="8020050" cy="3068637"/>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81EC1-7753-8650-E05C-A968078548A3}"/>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FE862B73-F900-E9F7-FAFE-F5EE5015682E}"/>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35</a:t>
            </a:fld>
            <a:endParaRPr lang="tr-TR"/>
          </a:p>
        </p:txBody>
      </p:sp>
      <p:sp>
        <p:nvSpPr>
          <p:cNvPr id="4" name="Content Placeholder 3">
            <a:extLst>
              <a:ext uri="{FF2B5EF4-FFF2-40B4-BE49-F238E27FC236}">
                <a16:creationId xmlns:a16="http://schemas.microsoft.com/office/drawing/2014/main" id="{9E239D37-058A-7A83-89A5-2081C88E5125}"/>
              </a:ext>
            </a:extLst>
          </p:cNvPr>
          <p:cNvSpPr>
            <a:spLocks noGrp="1"/>
          </p:cNvSpPr>
          <p:nvPr>
            <p:ph sz="quarter" idx="1"/>
          </p:nvPr>
        </p:nvSpPr>
        <p:spPr/>
        <p:txBody>
          <a:bodyPr>
            <a:normAutofit fontScale="92500"/>
          </a:bodyPr>
          <a:lstStyle/>
          <a:p>
            <a:r>
              <a:rPr lang="en-US" dirty="0"/>
              <a:t>If we form a (d × d) matrix C whose </a:t>
            </a:r>
            <a:r>
              <a:rPr lang="en-US" dirty="0" err="1"/>
              <a:t>ith</a:t>
            </a:r>
            <a:r>
              <a:rPr lang="en-US" dirty="0"/>
              <a:t> column is the normalized eigenvector ci of S, then C</a:t>
            </a:r>
            <a:r>
              <a:rPr lang="en-US" baseline="30000" dirty="0"/>
              <a:t>T</a:t>
            </a:r>
            <a:r>
              <a:rPr lang="en-US" dirty="0"/>
              <a:t>C = I and S = SCC</a:t>
            </a:r>
            <a:r>
              <a:rPr lang="en-US" baseline="30000" dirty="0"/>
              <a:t>T</a:t>
            </a:r>
            <a:r>
              <a:rPr lang="en-US" dirty="0"/>
              <a:t> = S(c1, c2,..., cd)C</a:t>
            </a:r>
            <a:r>
              <a:rPr lang="en-US" baseline="30000" dirty="0"/>
              <a:t>T</a:t>
            </a:r>
            <a:r>
              <a:rPr lang="en-US" dirty="0"/>
              <a:t> </a:t>
            </a:r>
            <a:r>
              <a:rPr lang="en-IN" dirty="0"/>
              <a:t>= (Sc1, Sc2,..., </a:t>
            </a:r>
            <a:r>
              <a:rPr lang="en-IN" dirty="0" err="1"/>
              <a:t>Scd</a:t>
            </a:r>
            <a:r>
              <a:rPr lang="en-IN" dirty="0"/>
              <a:t>)C</a:t>
            </a:r>
            <a:r>
              <a:rPr lang="en-IN" baseline="30000" dirty="0"/>
              <a:t>T</a:t>
            </a:r>
            <a:r>
              <a:rPr lang="en-IN" dirty="0"/>
              <a:t> = (</a:t>
            </a:r>
            <a:r>
              <a:rPr lang="el-GR" dirty="0"/>
              <a:t>λ1</a:t>
            </a:r>
            <a:r>
              <a:rPr lang="en-IN" dirty="0"/>
              <a:t>c1, </a:t>
            </a:r>
            <a:r>
              <a:rPr lang="el-GR" dirty="0"/>
              <a:t>λ2</a:t>
            </a:r>
            <a:r>
              <a:rPr lang="en-IN" dirty="0"/>
              <a:t>c2,...,</a:t>
            </a:r>
            <a:r>
              <a:rPr lang="el-GR" dirty="0"/>
              <a:t>λ</a:t>
            </a:r>
            <a:r>
              <a:rPr lang="en-IN" dirty="0"/>
              <a:t>dcd)C</a:t>
            </a:r>
            <a:r>
              <a:rPr lang="en-IN" baseline="30000" dirty="0"/>
              <a:t>T</a:t>
            </a:r>
            <a:r>
              <a:rPr lang="en-IN" dirty="0"/>
              <a:t> = </a:t>
            </a:r>
            <a:r>
              <a:rPr lang="el-GR" dirty="0"/>
              <a:t>λ1</a:t>
            </a:r>
            <a:r>
              <a:rPr lang="en-IN" dirty="0"/>
              <a:t>c1c</a:t>
            </a:r>
            <a:r>
              <a:rPr lang="en-IN" baseline="30000" dirty="0"/>
              <a:t>T</a:t>
            </a:r>
            <a:r>
              <a:rPr lang="en-IN" dirty="0"/>
              <a:t> 1 +···+ </a:t>
            </a:r>
            <a:r>
              <a:rPr lang="el-GR" dirty="0"/>
              <a:t>λ</a:t>
            </a:r>
            <a:r>
              <a:rPr lang="en-IN" dirty="0" err="1"/>
              <a:t>dcdc</a:t>
            </a:r>
            <a:r>
              <a:rPr lang="en-IN" baseline="30000" dirty="0" err="1"/>
              <a:t>T</a:t>
            </a:r>
            <a:r>
              <a:rPr lang="en-IN" baseline="30000" dirty="0"/>
              <a:t>  </a:t>
            </a:r>
            <a:r>
              <a:rPr lang="en-IN" dirty="0"/>
              <a:t>d = CDC</a:t>
            </a:r>
            <a:r>
              <a:rPr lang="en-IN" baseline="30000" dirty="0"/>
              <a:t>T</a:t>
            </a:r>
          </a:p>
          <a:p>
            <a:r>
              <a:rPr lang="en-US" dirty="0"/>
              <a:t>where D is a diagonal matrix whose diagonal elements are the </a:t>
            </a:r>
            <a:r>
              <a:rPr lang="en-US" dirty="0" err="1"/>
              <a:t>eigenval</a:t>
            </a:r>
            <a:r>
              <a:rPr lang="en-US" dirty="0"/>
              <a:t> spectral </a:t>
            </a:r>
            <a:r>
              <a:rPr lang="en-US" dirty="0" err="1"/>
              <a:t>ues</a:t>
            </a:r>
            <a:r>
              <a:rPr lang="en-US" dirty="0"/>
              <a:t>, λ1,...,</a:t>
            </a:r>
            <a:r>
              <a:rPr lang="en-US" dirty="0" err="1"/>
              <a:t>λd</a:t>
            </a:r>
            <a:r>
              <a:rPr lang="en-US" dirty="0"/>
              <a:t>. This is called the </a:t>
            </a:r>
            <a:r>
              <a:rPr lang="en-US" b="1" dirty="0"/>
              <a:t>spectral decomposition of S</a:t>
            </a:r>
            <a:r>
              <a:rPr lang="en-US" dirty="0"/>
              <a:t>. Since C is decomposition orthogonal and CCT = CT C = I, we can multiply on the left by CT and on the right by C to obtain</a:t>
            </a:r>
            <a:endParaRPr lang="en-IN" baseline="30000" dirty="0"/>
          </a:p>
        </p:txBody>
      </p:sp>
    </p:spTree>
    <p:extLst>
      <p:ext uri="{BB962C8B-B14F-4D97-AF65-F5344CB8AC3E}">
        <p14:creationId xmlns:p14="http://schemas.microsoft.com/office/powerpoint/2010/main" val="3473189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957B-A6BB-6D3A-79CD-EDB71069911E}"/>
              </a:ext>
            </a:extLst>
          </p:cNvPr>
          <p:cNvSpPr>
            <a:spLocks noGrp="1"/>
          </p:cNvSpPr>
          <p:nvPr>
            <p:ph type="title"/>
          </p:nvPr>
        </p:nvSpPr>
        <p:spPr/>
        <p:txBody>
          <a:bodyPr/>
          <a:lstStyle/>
          <a:p>
            <a:endParaRPr lang="en-IN" dirty="0"/>
          </a:p>
        </p:txBody>
      </p:sp>
      <p:sp>
        <p:nvSpPr>
          <p:cNvPr id="3" name="Slide Number Placeholder 2">
            <a:extLst>
              <a:ext uri="{FF2B5EF4-FFF2-40B4-BE49-F238E27FC236}">
                <a16:creationId xmlns:a16="http://schemas.microsoft.com/office/drawing/2014/main" id="{8702A382-347B-A02F-98D3-87BC986A52A2}"/>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36</a:t>
            </a:fld>
            <a:endParaRPr lang="tr-TR"/>
          </a:p>
        </p:txBody>
      </p:sp>
      <p:sp>
        <p:nvSpPr>
          <p:cNvPr id="4" name="Content Placeholder 3">
            <a:extLst>
              <a:ext uri="{FF2B5EF4-FFF2-40B4-BE49-F238E27FC236}">
                <a16:creationId xmlns:a16="http://schemas.microsoft.com/office/drawing/2014/main" id="{E7F5B6E5-20D8-F36A-3DF8-3BBC6CA07829}"/>
              </a:ext>
            </a:extLst>
          </p:cNvPr>
          <p:cNvSpPr>
            <a:spLocks noGrp="1"/>
          </p:cNvSpPr>
          <p:nvPr>
            <p:ph sz="quarter" idx="1"/>
          </p:nvPr>
        </p:nvSpPr>
        <p:spPr/>
        <p:txBody>
          <a:bodyPr>
            <a:normAutofit fontScale="77500" lnSpcReduction="20000"/>
          </a:bodyPr>
          <a:lstStyle/>
          <a:p>
            <a:pPr algn="just"/>
            <a:r>
              <a:rPr lang="en-IN" dirty="0"/>
              <a:t>C</a:t>
            </a:r>
            <a:r>
              <a:rPr lang="en-IN" baseline="30000" dirty="0"/>
              <a:t>T</a:t>
            </a:r>
            <a:r>
              <a:rPr lang="en-IN" dirty="0"/>
              <a:t>SC = D</a:t>
            </a:r>
          </a:p>
          <a:p>
            <a:pPr algn="just"/>
            <a:r>
              <a:rPr lang="en-US" dirty="0"/>
              <a:t>We know that if z = </a:t>
            </a:r>
            <a:r>
              <a:rPr lang="en-US" dirty="0" err="1"/>
              <a:t>W</a:t>
            </a:r>
            <a:r>
              <a:rPr lang="en-US" baseline="30000" dirty="0" err="1"/>
              <a:t>T</a:t>
            </a:r>
            <a:r>
              <a:rPr lang="en-US" dirty="0" err="1"/>
              <a:t>x</a:t>
            </a:r>
            <a:r>
              <a:rPr lang="en-US" dirty="0"/>
              <a:t>, then </a:t>
            </a:r>
            <a:r>
              <a:rPr lang="en-US" dirty="0" err="1"/>
              <a:t>Cov</a:t>
            </a:r>
            <a:r>
              <a:rPr lang="en-US" dirty="0"/>
              <a:t>(z) = W</a:t>
            </a:r>
            <a:r>
              <a:rPr lang="en-US" baseline="30000" dirty="0"/>
              <a:t>T</a:t>
            </a:r>
            <a:r>
              <a:rPr lang="en-US" dirty="0"/>
              <a:t>SW, which we would like to be equal to a diagonal matrix. we see that we can set W = C.</a:t>
            </a:r>
          </a:p>
          <a:p>
            <a:pPr algn="just"/>
            <a:r>
              <a:rPr lang="en-US" dirty="0"/>
              <a:t>In practice even if all eigenvalues are greater than 0, if |S| is small, remembering that </a:t>
            </a:r>
          </a:p>
          <a:p>
            <a:pPr algn="just"/>
            <a:endParaRPr lang="en-US" dirty="0"/>
          </a:p>
          <a:p>
            <a:pPr algn="just"/>
            <a:r>
              <a:rPr lang="en-US" dirty="0"/>
              <a:t>we understand that some eigenvalues have little contribution to variance and may be discarded. </a:t>
            </a:r>
          </a:p>
          <a:p>
            <a:pPr algn="just"/>
            <a:r>
              <a:rPr lang="en-US" dirty="0"/>
              <a:t>Then, we take into account the leading k components that explain more than, for example, 90 percent, of the variance. When </a:t>
            </a:r>
            <a:r>
              <a:rPr lang="en-US" dirty="0" err="1"/>
              <a:t>λi</a:t>
            </a:r>
            <a:r>
              <a:rPr lang="en-US" dirty="0"/>
              <a:t> are sorted in descending order, </a:t>
            </a:r>
            <a:r>
              <a:rPr lang="en-US" b="1" dirty="0"/>
              <a:t>the proportion of variance explained by the k principal components is</a:t>
            </a:r>
            <a:endParaRPr lang="en-IN" b="1" dirty="0"/>
          </a:p>
        </p:txBody>
      </p:sp>
      <p:pic>
        <p:nvPicPr>
          <p:cNvPr id="6" name="Picture 5">
            <a:extLst>
              <a:ext uri="{FF2B5EF4-FFF2-40B4-BE49-F238E27FC236}">
                <a16:creationId xmlns:a16="http://schemas.microsoft.com/office/drawing/2014/main" id="{5E05FB9A-87D8-225B-2710-F60103369123}"/>
              </a:ext>
            </a:extLst>
          </p:cNvPr>
          <p:cNvPicPr>
            <a:picLocks noChangeAspect="1"/>
          </p:cNvPicPr>
          <p:nvPr/>
        </p:nvPicPr>
        <p:blipFill>
          <a:blip r:embed="rId2"/>
          <a:stretch>
            <a:fillRect/>
          </a:stretch>
        </p:blipFill>
        <p:spPr>
          <a:xfrm>
            <a:off x="4211960" y="2899037"/>
            <a:ext cx="1885950" cy="552450"/>
          </a:xfrm>
          <a:prstGeom prst="rect">
            <a:avLst/>
          </a:prstGeom>
        </p:spPr>
      </p:pic>
    </p:spTree>
    <p:extLst>
      <p:ext uri="{BB962C8B-B14F-4D97-AF65-F5344CB8AC3E}">
        <p14:creationId xmlns:p14="http://schemas.microsoft.com/office/powerpoint/2010/main" val="1475707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r>
              <a:rPr lang="tr-TR" dirty="0"/>
              <a:t>How to choose k ?</a:t>
            </a:r>
          </a:p>
        </p:txBody>
      </p:sp>
      <p:sp>
        <p:nvSpPr>
          <p:cNvPr id="6" name="Slide Number Placeholder 4"/>
          <p:cNvSpPr>
            <a:spLocks noGrp="1"/>
          </p:cNvSpPr>
          <p:nvPr>
            <p:ph type="sldNum" sz="quarter" idx="12"/>
          </p:nvPr>
        </p:nvSpPr>
        <p:spPr/>
        <p:txBody>
          <a:bodyPr>
            <a:normAutofit fontScale="85000" lnSpcReduction="20000"/>
          </a:bodyPr>
          <a:lstStyle/>
          <a:p>
            <a:fld id="{49A5D163-896A-41D3-93BE-7AB456A8E57A}" type="slidenum">
              <a:rPr lang="tr-TR"/>
              <a:pPr/>
              <a:t>37</a:t>
            </a:fld>
            <a:endParaRPr lang="tr-TR"/>
          </a:p>
        </p:txBody>
      </p:sp>
      <p:graphicFrame>
        <p:nvGraphicFramePr>
          <p:cNvPr id="246789" name="Object 5"/>
          <p:cNvGraphicFramePr>
            <a:graphicFrameLocks noGrp="1" noChangeAspect="1"/>
          </p:cNvGraphicFramePr>
          <p:nvPr>
            <p:ph sz="quarter" idx="1"/>
          </p:nvPr>
        </p:nvGraphicFramePr>
        <p:xfrm>
          <a:off x="2387600" y="2636838"/>
          <a:ext cx="3652838" cy="1009650"/>
        </p:xfrm>
        <a:graphic>
          <a:graphicData uri="http://schemas.openxmlformats.org/presentationml/2006/ole">
            <mc:AlternateContent xmlns:mc="http://schemas.openxmlformats.org/markup-compatibility/2006">
              <mc:Choice xmlns:v="urn:schemas-microsoft-com:vml" Requires="v">
                <p:oleObj name="Equation" r:id="rId2" imgW="1562040" imgH="431640" progId="Equation.3">
                  <p:embed/>
                </p:oleObj>
              </mc:Choice>
              <mc:Fallback>
                <p:oleObj name="Equation" r:id="rId2" imgW="1562040" imgH="431640" progId="Equation.3">
                  <p:embed/>
                  <p:pic>
                    <p:nvPicPr>
                      <p:cNvPr id="246789"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600" y="2636838"/>
                        <a:ext cx="3652838" cy="1009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6787" name="Rectangle 3"/>
          <p:cNvSpPr>
            <a:spLocks noGrp="1" noChangeArrowheads="1"/>
          </p:cNvSpPr>
          <p:nvPr>
            <p:ph type="body" idx="4294967295"/>
          </p:nvPr>
        </p:nvSpPr>
        <p:spPr>
          <a:xfrm>
            <a:off x="914400" y="2000250"/>
            <a:ext cx="8229600" cy="3886200"/>
          </a:xfrm>
        </p:spPr>
        <p:txBody>
          <a:bodyPr/>
          <a:lstStyle/>
          <a:p>
            <a:r>
              <a:rPr lang="tr-TR" dirty="0">
                <a:solidFill>
                  <a:schemeClr val="tx2"/>
                </a:solidFill>
                <a:latin typeface="+mj-lt"/>
              </a:rPr>
              <a:t>Proportion of Variance (PoV) explained</a:t>
            </a:r>
          </a:p>
          <a:p>
            <a:endParaRPr lang="tr-TR" dirty="0">
              <a:solidFill>
                <a:schemeClr val="tx2"/>
              </a:solidFill>
              <a:latin typeface="+mj-lt"/>
            </a:endParaRPr>
          </a:p>
          <a:p>
            <a:endParaRPr lang="tr-TR" dirty="0">
              <a:solidFill>
                <a:schemeClr val="tx2"/>
              </a:solidFill>
              <a:latin typeface="+mj-lt"/>
            </a:endParaRPr>
          </a:p>
          <a:p>
            <a:pPr>
              <a:buFont typeface="Wingdings" pitchFamily="2" charset="2"/>
              <a:buNone/>
            </a:pPr>
            <a:r>
              <a:rPr lang="tr-TR" dirty="0">
                <a:solidFill>
                  <a:schemeClr val="tx2"/>
                </a:solidFill>
                <a:latin typeface="+mj-lt"/>
              </a:rPr>
              <a:t>	</a:t>
            </a:r>
          </a:p>
          <a:p>
            <a:pPr>
              <a:buFont typeface="Wingdings" pitchFamily="2" charset="2"/>
              <a:buNone/>
            </a:pPr>
            <a:r>
              <a:rPr lang="tr-TR" dirty="0">
                <a:solidFill>
                  <a:schemeClr val="tx2"/>
                </a:solidFill>
                <a:latin typeface="+mj-lt"/>
              </a:rPr>
              <a:t>	when λ</a:t>
            </a:r>
            <a:r>
              <a:rPr lang="tr-TR" i="1" baseline="-25000" dirty="0">
                <a:solidFill>
                  <a:schemeClr val="tx2"/>
                </a:solidFill>
                <a:latin typeface="+mj-lt"/>
              </a:rPr>
              <a:t>i </a:t>
            </a:r>
            <a:r>
              <a:rPr lang="tr-TR" dirty="0">
                <a:solidFill>
                  <a:schemeClr val="tx2"/>
                </a:solidFill>
                <a:latin typeface="+mj-lt"/>
              </a:rPr>
              <a:t>are sorted in descending order </a:t>
            </a:r>
          </a:p>
          <a:p>
            <a:r>
              <a:rPr lang="tr-TR" dirty="0">
                <a:solidFill>
                  <a:schemeClr val="tx2"/>
                </a:solidFill>
                <a:latin typeface="+mj-lt"/>
              </a:rPr>
              <a:t>Typically, stop at PoV&gt;0.9</a:t>
            </a:r>
          </a:p>
          <a:p>
            <a:r>
              <a:rPr lang="tr-TR" dirty="0">
                <a:solidFill>
                  <a:schemeClr val="tx2"/>
                </a:solidFill>
                <a:latin typeface="+mj-lt"/>
              </a:rPr>
              <a:t>Scree graph plots of PoV vs </a:t>
            </a:r>
            <a:r>
              <a:rPr lang="tr-TR" i="1" dirty="0">
                <a:solidFill>
                  <a:schemeClr val="tx2"/>
                </a:solidFill>
                <a:latin typeface="+mj-lt"/>
              </a:rPr>
              <a:t>k</a:t>
            </a:r>
            <a:r>
              <a:rPr lang="tr-TR" dirty="0">
                <a:solidFill>
                  <a:schemeClr val="tx2"/>
                </a:solidFill>
                <a:latin typeface="+mj-lt"/>
              </a:rPr>
              <a:t>, stop at “elbow”</a:t>
            </a:r>
            <a:endParaRPr lang="tr-TR" i="1" dirty="0">
              <a:solidFill>
                <a:schemeClr val="tx2"/>
              </a:solidFill>
              <a:latin typeface="+mj-l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a:bodyPr>
          <a:lstStyle/>
          <a:p>
            <a:fld id="{8CA9D5DB-3B91-4E4C-8533-47F2F4EB48A3}" type="slidenum">
              <a:rPr lang="tr-TR"/>
              <a:pPr/>
              <a:t>38</a:t>
            </a:fld>
            <a:endParaRPr lang="tr-TR"/>
          </a:p>
        </p:txBody>
      </p:sp>
      <p:pic>
        <p:nvPicPr>
          <p:cNvPr id="243721" name="Picture 9"/>
          <p:cNvPicPr>
            <a:picLocks noChangeAspect="1" noChangeArrowheads="1"/>
          </p:cNvPicPr>
          <p:nvPr/>
        </p:nvPicPr>
        <p:blipFill>
          <a:blip r:embed="rId2" cstate="print"/>
          <a:srcRect/>
          <a:stretch>
            <a:fillRect/>
          </a:stretch>
        </p:blipFill>
        <p:spPr bwMode="auto">
          <a:xfrm>
            <a:off x="919163" y="490538"/>
            <a:ext cx="7305675" cy="5876925"/>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2"/>
          </p:nvPr>
        </p:nvSpPr>
        <p:spPr/>
        <p:txBody>
          <a:bodyPr/>
          <a:lstStyle/>
          <a:p>
            <a:fld id="{6AB2E7F3-7367-4AC5-8F6B-94B9C59BC1C7}" type="slidenum">
              <a:rPr lang="tr-TR"/>
              <a:pPr/>
              <a:t>39</a:t>
            </a:fld>
            <a:endParaRPr lang="tr-TR"/>
          </a:p>
        </p:txBody>
      </p:sp>
      <p:pic>
        <p:nvPicPr>
          <p:cNvPr id="248837" name="Picture 5"/>
          <p:cNvPicPr>
            <a:picLocks noChangeAspect="1" noChangeArrowheads="1"/>
          </p:cNvPicPr>
          <p:nvPr/>
        </p:nvPicPr>
        <p:blipFill>
          <a:blip r:embed="rId2" cstate="print"/>
          <a:srcRect/>
          <a:stretch>
            <a:fillRect/>
          </a:stretch>
        </p:blipFill>
        <p:spPr bwMode="auto">
          <a:xfrm>
            <a:off x="928688" y="485775"/>
            <a:ext cx="7286625" cy="588645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tr-TR" dirty="0"/>
              <a:t>Why Reduce Dimensionality?</a:t>
            </a:r>
          </a:p>
        </p:txBody>
      </p:sp>
      <p:sp>
        <p:nvSpPr>
          <p:cNvPr id="5" name="Slide Number Placeholder 4"/>
          <p:cNvSpPr>
            <a:spLocks noGrp="1"/>
          </p:cNvSpPr>
          <p:nvPr>
            <p:ph type="sldNum" sz="quarter" idx="12"/>
          </p:nvPr>
        </p:nvSpPr>
        <p:spPr/>
        <p:txBody>
          <a:bodyPr>
            <a:normAutofit fontScale="85000" lnSpcReduction="20000"/>
          </a:bodyPr>
          <a:lstStyle/>
          <a:p>
            <a:fld id="{17882294-AD54-4CC2-8E84-5196584982F9}" type="slidenum">
              <a:rPr lang="tr-TR"/>
              <a:pPr/>
              <a:t>4</a:t>
            </a:fld>
            <a:endParaRPr lang="tr-TR"/>
          </a:p>
        </p:txBody>
      </p:sp>
      <p:sp>
        <p:nvSpPr>
          <p:cNvPr id="238595" name="Rectangle 3"/>
          <p:cNvSpPr>
            <a:spLocks noGrp="1" noChangeArrowheads="1"/>
          </p:cNvSpPr>
          <p:nvPr>
            <p:ph sz="quarter" idx="1"/>
          </p:nvPr>
        </p:nvSpPr>
        <p:spPr/>
        <p:txBody>
          <a:bodyPr/>
          <a:lstStyle/>
          <a:p>
            <a:pPr marL="457200" indent="-457200"/>
            <a:r>
              <a:rPr lang="tr-TR" dirty="0">
                <a:solidFill>
                  <a:schemeClr val="tx2"/>
                </a:solidFill>
                <a:latin typeface="+mj-lt"/>
              </a:rPr>
              <a:t>Reduces time complexity: Less computation</a:t>
            </a:r>
          </a:p>
          <a:p>
            <a:pPr marL="457200" indent="-457200"/>
            <a:r>
              <a:rPr lang="tr-TR" dirty="0">
                <a:solidFill>
                  <a:schemeClr val="tx2"/>
                </a:solidFill>
                <a:latin typeface="+mj-lt"/>
              </a:rPr>
              <a:t>Reduces space complexity: Fewer parameters</a:t>
            </a:r>
          </a:p>
          <a:p>
            <a:pPr marL="457200" indent="-457200"/>
            <a:r>
              <a:rPr lang="tr-TR" dirty="0">
                <a:solidFill>
                  <a:schemeClr val="tx2"/>
                </a:solidFill>
                <a:latin typeface="+mj-lt"/>
              </a:rPr>
              <a:t>Saves the cost of observing the feature</a:t>
            </a:r>
          </a:p>
          <a:p>
            <a:pPr marL="457200" indent="-457200"/>
            <a:r>
              <a:rPr lang="tr-TR" dirty="0">
                <a:solidFill>
                  <a:schemeClr val="tx2"/>
                </a:solidFill>
                <a:latin typeface="+mj-lt"/>
              </a:rPr>
              <a:t>Simpler models are more robust on small datasets</a:t>
            </a:r>
          </a:p>
          <a:p>
            <a:pPr marL="457200" indent="-457200"/>
            <a:r>
              <a:rPr lang="tr-TR" dirty="0">
                <a:solidFill>
                  <a:schemeClr val="tx2"/>
                </a:solidFill>
                <a:latin typeface="+mj-lt"/>
              </a:rPr>
              <a:t>More interpretable; simpler explanation</a:t>
            </a:r>
          </a:p>
          <a:p>
            <a:pPr marL="457200" indent="-457200"/>
            <a:r>
              <a:rPr lang="tr-TR" dirty="0">
                <a:solidFill>
                  <a:schemeClr val="tx2"/>
                </a:solidFill>
                <a:latin typeface="+mj-lt"/>
              </a:rPr>
              <a:t>Data visualization (structure, groups, outliers, etc) if plotted in 2 or 3 dimensions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solidFill>
                  <a:srgbClr val="FF0000"/>
                </a:solidFill>
              </a:rPr>
              <a:t>Feature Embedding</a:t>
            </a:r>
          </a:p>
        </p:txBody>
      </p:sp>
      <p:sp>
        <p:nvSpPr>
          <p:cNvPr id="3" name="Slide Number Placeholder 2"/>
          <p:cNvSpPr>
            <a:spLocks noGrp="1"/>
          </p:cNvSpPr>
          <p:nvPr>
            <p:ph type="sldNum" sz="quarter" idx="12"/>
          </p:nvPr>
        </p:nvSpPr>
        <p:spPr/>
        <p:txBody>
          <a:bodyPr>
            <a:normAutofit fontScale="85000" lnSpcReduction="20000"/>
          </a:bodyPr>
          <a:lstStyle/>
          <a:p>
            <a:fld id="{BE0600B1-64E8-4F7B-8466-2C11EAFA42E6}" type="slidenum">
              <a:rPr lang="tr-TR" smtClean="0"/>
              <a:pPr/>
              <a:t>40</a:t>
            </a:fld>
            <a:endParaRPr lang="tr-TR"/>
          </a:p>
        </p:txBody>
      </p:sp>
      <p:sp>
        <p:nvSpPr>
          <p:cNvPr id="4" name="Content Placeholder 3"/>
          <p:cNvSpPr>
            <a:spLocks noGrp="1"/>
          </p:cNvSpPr>
          <p:nvPr>
            <p:ph sz="quarter" idx="1"/>
          </p:nvPr>
        </p:nvSpPr>
        <p:spPr>
          <a:xfrm>
            <a:off x="612648" y="1672208"/>
            <a:ext cx="8153400" cy="4781128"/>
          </a:xfrm>
        </p:spPr>
        <p:txBody>
          <a:bodyPr>
            <a:normAutofit fontScale="92500" lnSpcReduction="20000"/>
          </a:bodyPr>
          <a:lstStyle/>
          <a:p>
            <a:pPr algn="just"/>
            <a:r>
              <a:rPr lang="tr-TR" dirty="0"/>
              <a:t>When </a:t>
            </a:r>
            <a:r>
              <a:rPr lang="tr-TR" b="1" i="1" dirty="0"/>
              <a:t>X</a:t>
            </a:r>
            <a:r>
              <a:rPr lang="tr-TR" dirty="0"/>
              <a:t> is the </a:t>
            </a:r>
            <a:r>
              <a:rPr lang="tr-TR" i="1" dirty="0"/>
              <a:t>N</a:t>
            </a:r>
            <a:r>
              <a:rPr lang="tr-TR" dirty="0"/>
              <a:t>x</a:t>
            </a:r>
            <a:r>
              <a:rPr lang="tr-TR" i="1" dirty="0"/>
              <a:t>d</a:t>
            </a:r>
            <a:r>
              <a:rPr lang="tr-TR" dirty="0"/>
              <a:t> data matrix,</a:t>
            </a:r>
          </a:p>
          <a:p>
            <a:pPr algn="just">
              <a:buNone/>
            </a:pPr>
            <a:r>
              <a:rPr lang="tr-TR" b="1" i="1" dirty="0"/>
              <a:t>X</a:t>
            </a:r>
            <a:r>
              <a:rPr lang="tr-TR" i="1" baseline="30000" dirty="0"/>
              <a:t>T</a:t>
            </a:r>
            <a:r>
              <a:rPr lang="tr-TR" b="1" i="1" dirty="0"/>
              <a:t>X </a:t>
            </a:r>
            <a:r>
              <a:rPr lang="tr-TR" dirty="0"/>
              <a:t>is the dxd matrix (covariance of features, if mean-centered)</a:t>
            </a:r>
          </a:p>
          <a:p>
            <a:pPr algn="just">
              <a:buNone/>
            </a:pPr>
            <a:r>
              <a:rPr lang="tr-TR" b="1" i="1" dirty="0"/>
              <a:t>XX</a:t>
            </a:r>
            <a:r>
              <a:rPr lang="tr-TR" i="1" baseline="30000" dirty="0"/>
              <a:t>T</a:t>
            </a:r>
            <a:r>
              <a:rPr lang="tr-TR" b="1" i="1" dirty="0"/>
              <a:t> </a:t>
            </a:r>
            <a:r>
              <a:rPr lang="tr-TR" dirty="0"/>
              <a:t>is the </a:t>
            </a:r>
            <a:r>
              <a:rPr lang="tr-TR" i="1" dirty="0"/>
              <a:t>N</a:t>
            </a:r>
            <a:r>
              <a:rPr lang="tr-TR" dirty="0"/>
              <a:t>x</a:t>
            </a:r>
            <a:r>
              <a:rPr lang="tr-TR" i="1" dirty="0"/>
              <a:t>N</a:t>
            </a:r>
            <a:r>
              <a:rPr lang="tr-TR" dirty="0"/>
              <a:t> matrix (pairwise similarities of instances)</a:t>
            </a:r>
          </a:p>
          <a:p>
            <a:pPr algn="just"/>
            <a:r>
              <a:rPr lang="tr-TR" dirty="0"/>
              <a:t>PCA uses the eigenvectors of </a:t>
            </a:r>
            <a:r>
              <a:rPr lang="tr-TR" b="1" i="1" dirty="0"/>
              <a:t>X</a:t>
            </a:r>
            <a:r>
              <a:rPr lang="tr-TR" i="1" baseline="30000" dirty="0"/>
              <a:t>T</a:t>
            </a:r>
            <a:r>
              <a:rPr lang="tr-TR" b="1" i="1" dirty="0"/>
              <a:t>X </a:t>
            </a:r>
            <a:r>
              <a:rPr lang="tr-TR" dirty="0"/>
              <a:t>which are </a:t>
            </a:r>
            <a:r>
              <a:rPr lang="tr-TR" i="1" dirty="0"/>
              <a:t>d</a:t>
            </a:r>
            <a:r>
              <a:rPr lang="tr-TR" dirty="0"/>
              <a:t>-dim and can be used for projection</a:t>
            </a:r>
          </a:p>
          <a:p>
            <a:pPr algn="just"/>
            <a:r>
              <a:rPr lang="tr-TR" u="sng" dirty="0"/>
              <a:t>Feature embedding uses the eigenvectors of </a:t>
            </a:r>
            <a:r>
              <a:rPr lang="tr-TR" b="1" i="1" u="sng" dirty="0"/>
              <a:t>XX</a:t>
            </a:r>
            <a:r>
              <a:rPr lang="tr-TR" i="1" u="sng" baseline="30000" dirty="0"/>
              <a:t>T </a:t>
            </a:r>
            <a:r>
              <a:rPr lang="tr-TR" u="sng" dirty="0"/>
              <a:t>which are </a:t>
            </a:r>
            <a:r>
              <a:rPr lang="tr-TR" i="1" u="sng" dirty="0"/>
              <a:t>N</a:t>
            </a:r>
            <a:r>
              <a:rPr lang="tr-TR" u="sng" dirty="0"/>
              <a:t>-dim </a:t>
            </a:r>
            <a:r>
              <a:rPr lang="tr-TR" dirty="0"/>
              <a:t>and which give directly the coordinates after projection</a:t>
            </a:r>
            <a:r>
              <a:rPr lang="en-US" dirty="0"/>
              <a:t> </a:t>
            </a:r>
            <a:r>
              <a:rPr lang="tr-TR" dirty="0"/>
              <a:t>Sometimes, we can define pairwise similarities (or distances) between instances, then </a:t>
            </a:r>
            <a:r>
              <a:rPr lang="tr-TR" b="1" dirty="0"/>
              <a:t>we can use feature embedding without needing to represent instances as vectors.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9A7BD-E5DE-E278-5ABC-75DADB281E88}"/>
              </a:ext>
            </a:extLst>
          </p:cNvPr>
          <p:cNvSpPr>
            <a:spLocks noGrp="1"/>
          </p:cNvSpPr>
          <p:nvPr>
            <p:ph type="title"/>
          </p:nvPr>
        </p:nvSpPr>
        <p:spPr/>
        <p:txBody>
          <a:bodyPr/>
          <a:lstStyle/>
          <a:p>
            <a:r>
              <a:rPr lang="tr-TR" dirty="0"/>
              <a:t>Feature Embedding</a:t>
            </a:r>
            <a:endParaRPr lang="en-IN" dirty="0"/>
          </a:p>
        </p:txBody>
      </p:sp>
      <p:sp>
        <p:nvSpPr>
          <p:cNvPr id="3" name="Slide Number Placeholder 2">
            <a:extLst>
              <a:ext uri="{FF2B5EF4-FFF2-40B4-BE49-F238E27FC236}">
                <a16:creationId xmlns:a16="http://schemas.microsoft.com/office/drawing/2014/main" id="{8026E429-9160-6121-AF43-083CDD85F859}"/>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41</a:t>
            </a:fld>
            <a:endParaRPr lang="tr-TR"/>
          </a:p>
        </p:txBody>
      </p:sp>
      <p:sp>
        <p:nvSpPr>
          <p:cNvPr id="4" name="Content Placeholder 3">
            <a:extLst>
              <a:ext uri="{FF2B5EF4-FFF2-40B4-BE49-F238E27FC236}">
                <a16:creationId xmlns:a16="http://schemas.microsoft.com/office/drawing/2014/main" id="{6BEC8C82-E09A-6997-1205-35CC4762FD0F}"/>
              </a:ext>
            </a:extLst>
          </p:cNvPr>
          <p:cNvSpPr>
            <a:spLocks noGrp="1"/>
          </p:cNvSpPr>
          <p:nvPr>
            <p:ph sz="quarter" idx="1"/>
          </p:nvPr>
        </p:nvSpPr>
        <p:spPr/>
        <p:txBody>
          <a:bodyPr>
            <a:normAutofit fontScale="77500" lnSpcReduction="20000"/>
          </a:bodyPr>
          <a:lstStyle/>
          <a:p>
            <a:pPr algn="just"/>
            <a:r>
              <a:rPr lang="en-US" dirty="0"/>
              <a:t>Remember that X is the N × d data matrix where N is the number of instances and d is the input </a:t>
            </a:r>
            <a:r>
              <a:rPr lang="en-US" dirty="0" err="1"/>
              <a:t>dimensionais</a:t>
            </a:r>
            <a:r>
              <a:rPr lang="en-US" dirty="0"/>
              <a:t> d × d and is equal to X</a:t>
            </a:r>
            <a:r>
              <a:rPr lang="en-US" baseline="30000" dirty="0"/>
              <a:t>T</a:t>
            </a:r>
            <a:r>
              <a:rPr lang="en-US" dirty="0"/>
              <a:t>X if X is centered to have zero mean (without loss of generality). Principal component analysis uses the eigenvectors of X</a:t>
            </a:r>
            <a:r>
              <a:rPr lang="en-US" baseline="30000" dirty="0"/>
              <a:t>T</a:t>
            </a:r>
            <a:r>
              <a:rPr lang="en-US" dirty="0"/>
              <a:t>X. Remember that the spectral de </a:t>
            </a:r>
            <a:r>
              <a:rPr lang="en-US" dirty="0" err="1"/>
              <a:t>compositionislity</a:t>
            </a:r>
            <a:r>
              <a:rPr lang="en-US" dirty="0"/>
              <a:t>. </a:t>
            </a:r>
          </a:p>
          <a:p>
            <a:pPr algn="just"/>
            <a:r>
              <a:rPr lang="en-US" b="1" dirty="0"/>
              <a:t>The covariance matrix of x </a:t>
            </a:r>
          </a:p>
          <a:p>
            <a:pPr algn="just"/>
            <a:r>
              <a:rPr lang="en-IN" b="1" dirty="0"/>
              <a:t>X</a:t>
            </a:r>
            <a:r>
              <a:rPr lang="en-IN" b="1" baseline="30000" dirty="0"/>
              <a:t>T </a:t>
            </a:r>
            <a:r>
              <a:rPr lang="en-IN" b="1" dirty="0"/>
              <a:t>X = WDW</a:t>
            </a:r>
            <a:r>
              <a:rPr lang="en-IN" b="1" baseline="30000" dirty="0"/>
              <a:t>T</a:t>
            </a:r>
          </a:p>
          <a:p>
            <a:pPr algn="just"/>
            <a:r>
              <a:rPr lang="en-US" dirty="0"/>
              <a:t>where W is d × d and contains the eigenvectors of X</a:t>
            </a:r>
            <a:r>
              <a:rPr lang="en-US" baseline="30000" dirty="0"/>
              <a:t>T</a:t>
            </a:r>
            <a:r>
              <a:rPr lang="en-US" dirty="0"/>
              <a:t>X in its columns and D is a d × d diagonal matrix with the corresponding eigenvalues. We assume that the eigenvectors are sorted according to their eigenvalues so that the first column of W is the eigenvector with the largest eigenvalue in D</a:t>
            </a:r>
            <a:r>
              <a:rPr lang="en-US" baseline="-25000" dirty="0"/>
              <a:t>11</a:t>
            </a:r>
            <a:r>
              <a:rPr lang="en-US" dirty="0"/>
              <a:t>, and so on. If X</a:t>
            </a:r>
            <a:r>
              <a:rPr lang="en-US" baseline="30000" dirty="0"/>
              <a:t>T</a:t>
            </a:r>
            <a:r>
              <a:rPr lang="en-US" dirty="0"/>
              <a:t> X has rank k&lt;d, then </a:t>
            </a:r>
            <a:r>
              <a:rPr lang="en-US" dirty="0" err="1"/>
              <a:t>D</a:t>
            </a:r>
            <a:r>
              <a:rPr lang="en-US" baseline="-25000" dirty="0" err="1"/>
              <a:t>ii</a:t>
            </a:r>
            <a:r>
              <a:rPr lang="en-US" dirty="0"/>
              <a:t>=0 for </a:t>
            </a:r>
            <a:r>
              <a:rPr lang="en-US" dirty="0" err="1"/>
              <a:t>i</a:t>
            </a:r>
            <a:r>
              <a:rPr lang="en-US" dirty="0"/>
              <a:t>&gt;k.</a:t>
            </a:r>
            <a:endParaRPr lang="en-IN" dirty="0"/>
          </a:p>
        </p:txBody>
      </p:sp>
    </p:spTree>
    <p:extLst>
      <p:ext uri="{BB962C8B-B14F-4D97-AF65-F5344CB8AC3E}">
        <p14:creationId xmlns:p14="http://schemas.microsoft.com/office/powerpoint/2010/main" val="1632110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8CF1A-7276-2CBD-3109-13AAD748DC21}"/>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240D9844-39C3-5C7C-1867-F4BF7930C5BE}"/>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42</a:t>
            </a:fld>
            <a:endParaRPr lang="tr-TR"/>
          </a:p>
        </p:txBody>
      </p:sp>
      <p:pic>
        <p:nvPicPr>
          <p:cNvPr id="6" name="Content Placeholder 5">
            <a:extLst>
              <a:ext uri="{FF2B5EF4-FFF2-40B4-BE49-F238E27FC236}">
                <a16:creationId xmlns:a16="http://schemas.microsoft.com/office/drawing/2014/main" id="{4F60370F-1AF7-7965-FF25-77DCD139ACC2}"/>
              </a:ext>
            </a:extLst>
          </p:cNvPr>
          <p:cNvPicPr>
            <a:picLocks noGrp="1" noChangeAspect="1"/>
          </p:cNvPicPr>
          <p:nvPr>
            <p:ph sz="quarter" idx="1"/>
          </p:nvPr>
        </p:nvPicPr>
        <p:blipFill>
          <a:blip r:embed="rId2"/>
          <a:stretch>
            <a:fillRect/>
          </a:stretch>
        </p:blipFill>
        <p:spPr>
          <a:xfrm>
            <a:off x="1043608" y="232420"/>
            <a:ext cx="7056784" cy="5889219"/>
          </a:xfrm>
        </p:spPr>
      </p:pic>
    </p:spTree>
    <p:extLst>
      <p:ext uri="{BB962C8B-B14F-4D97-AF65-F5344CB8AC3E}">
        <p14:creationId xmlns:p14="http://schemas.microsoft.com/office/powerpoint/2010/main" val="3638382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91F1-DAF6-8CA3-35D2-F34D9F7F7730}"/>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18482EFE-AE95-537D-EB58-5865855AD5A3}"/>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43</a:t>
            </a:fld>
            <a:endParaRPr lang="tr-TR"/>
          </a:p>
        </p:txBody>
      </p:sp>
      <p:sp>
        <p:nvSpPr>
          <p:cNvPr id="4" name="Content Placeholder 3">
            <a:extLst>
              <a:ext uri="{FF2B5EF4-FFF2-40B4-BE49-F238E27FC236}">
                <a16:creationId xmlns:a16="http://schemas.microsoft.com/office/drawing/2014/main" id="{FE63CF04-BC84-17DE-03CA-5038AF0111D4}"/>
              </a:ext>
            </a:extLst>
          </p:cNvPr>
          <p:cNvSpPr>
            <a:spLocks noGrp="1"/>
          </p:cNvSpPr>
          <p:nvPr>
            <p:ph sz="quarter" idx="1"/>
          </p:nvPr>
        </p:nvSpPr>
        <p:spPr/>
        <p:txBody>
          <a:bodyPr/>
          <a:lstStyle/>
          <a:p>
            <a:pPr algn="just"/>
            <a:r>
              <a:rPr lang="en-US" b="1" i="0" dirty="0">
                <a:effectLst/>
                <a:latin typeface="Söhne"/>
              </a:rPr>
              <a:t>Feature </a:t>
            </a:r>
            <a:r>
              <a:rPr lang="en-US" b="1" dirty="0">
                <a:latin typeface="Söhne"/>
              </a:rPr>
              <a:t>Embedding: Feature embedding aims to represent categorical variables in a lower-dimensional continuous space. </a:t>
            </a:r>
            <a:r>
              <a:rPr lang="en-US" b="1" u="sng" dirty="0">
                <a:latin typeface="Söhne"/>
              </a:rPr>
              <a:t>Instead of using a one-hot encoding, each category is mapped to a dense vector of continuous values, known as an embedding vector. </a:t>
            </a:r>
            <a:r>
              <a:rPr lang="en-US" b="1" dirty="0">
                <a:latin typeface="Söhne"/>
              </a:rPr>
              <a:t>These embedding vectors are learned during the training process and are adjusted to optimize the model's performance on a specific task.</a:t>
            </a:r>
            <a:endParaRPr lang="en-IN" b="1" dirty="0">
              <a:latin typeface="Söhne"/>
            </a:endParaRPr>
          </a:p>
        </p:txBody>
      </p:sp>
    </p:spTree>
    <p:extLst>
      <p:ext uri="{BB962C8B-B14F-4D97-AF65-F5344CB8AC3E}">
        <p14:creationId xmlns:p14="http://schemas.microsoft.com/office/powerpoint/2010/main" val="1973477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ABDBF-41BA-1EE2-11DE-3730F56A092E}"/>
              </a:ext>
            </a:extLst>
          </p:cNvPr>
          <p:cNvSpPr>
            <a:spLocks noGrp="1"/>
          </p:cNvSpPr>
          <p:nvPr>
            <p:ph type="title"/>
          </p:nvPr>
        </p:nvSpPr>
        <p:spPr/>
        <p:txBody>
          <a:bodyPr/>
          <a:lstStyle/>
          <a:p>
            <a:r>
              <a:rPr lang="en-IN" dirty="0">
                <a:solidFill>
                  <a:srgbClr val="FF0000"/>
                </a:solidFill>
              </a:rPr>
              <a:t>Factor Analysis</a:t>
            </a:r>
          </a:p>
        </p:txBody>
      </p:sp>
      <p:sp>
        <p:nvSpPr>
          <p:cNvPr id="3" name="Slide Number Placeholder 2">
            <a:extLst>
              <a:ext uri="{FF2B5EF4-FFF2-40B4-BE49-F238E27FC236}">
                <a16:creationId xmlns:a16="http://schemas.microsoft.com/office/drawing/2014/main" id="{84DD42DF-A032-2E50-AB3D-5A0DCB354AA7}"/>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44</a:t>
            </a:fld>
            <a:endParaRPr lang="tr-TR"/>
          </a:p>
        </p:txBody>
      </p:sp>
      <p:pic>
        <p:nvPicPr>
          <p:cNvPr id="6" name="Content Placeholder 5">
            <a:extLst>
              <a:ext uri="{FF2B5EF4-FFF2-40B4-BE49-F238E27FC236}">
                <a16:creationId xmlns:a16="http://schemas.microsoft.com/office/drawing/2014/main" id="{A13C5FE0-F510-7F52-8C71-45BF5F26312F}"/>
              </a:ext>
            </a:extLst>
          </p:cNvPr>
          <p:cNvPicPr>
            <a:picLocks noGrp="1" noChangeAspect="1"/>
          </p:cNvPicPr>
          <p:nvPr>
            <p:ph sz="quarter" idx="1"/>
          </p:nvPr>
        </p:nvPicPr>
        <p:blipFill>
          <a:blip r:embed="rId2"/>
          <a:stretch>
            <a:fillRect/>
          </a:stretch>
        </p:blipFill>
        <p:spPr>
          <a:xfrm>
            <a:off x="839915" y="1600200"/>
            <a:ext cx="7699120" cy="4495800"/>
          </a:xfrm>
        </p:spPr>
      </p:pic>
    </p:spTree>
    <p:extLst>
      <p:ext uri="{BB962C8B-B14F-4D97-AF65-F5344CB8AC3E}">
        <p14:creationId xmlns:p14="http://schemas.microsoft.com/office/powerpoint/2010/main" val="2342979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1E7B-D063-440E-752B-B7636A4D3217}"/>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E28B68D0-335D-022F-BC28-2B19E3616DFA}"/>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45</a:t>
            </a:fld>
            <a:endParaRPr lang="tr-TR"/>
          </a:p>
        </p:txBody>
      </p:sp>
      <p:pic>
        <p:nvPicPr>
          <p:cNvPr id="6" name="Content Placeholder 5">
            <a:extLst>
              <a:ext uri="{FF2B5EF4-FFF2-40B4-BE49-F238E27FC236}">
                <a16:creationId xmlns:a16="http://schemas.microsoft.com/office/drawing/2014/main" id="{356BDB68-7C7D-43EB-079B-7FD2A1FA5614}"/>
              </a:ext>
            </a:extLst>
          </p:cNvPr>
          <p:cNvPicPr>
            <a:picLocks noGrp="1" noChangeAspect="1"/>
          </p:cNvPicPr>
          <p:nvPr>
            <p:ph sz="quarter" idx="1"/>
          </p:nvPr>
        </p:nvPicPr>
        <p:blipFill>
          <a:blip r:embed="rId2"/>
          <a:stretch>
            <a:fillRect/>
          </a:stretch>
        </p:blipFill>
        <p:spPr>
          <a:xfrm>
            <a:off x="612775" y="1884912"/>
            <a:ext cx="8153400" cy="3926375"/>
          </a:xfrm>
        </p:spPr>
      </p:pic>
    </p:spTree>
    <p:extLst>
      <p:ext uri="{BB962C8B-B14F-4D97-AF65-F5344CB8AC3E}">
        <p14:creationId xmlns:p14="http://schemas.microsoft.com/office/powerpoint/2010/main" val="874927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C7A1C-0DB2-AD22-C463-47602EFE1611}"/>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62B0C782-7EE6-8374-A513-988760BF1263}"/>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46</a:t>
            </a:fld>
            <a:endParaRPr lang="tr-TR"/>
          </a:p>
        </p:txBody>
      </p:sp>
      <p:sp>
        <p:nvSpPr>
          <p:cNvPr id="4" name="Content Placeholder 3">
            <a:extLst>
              <a:ext uri="{FF2B5EF4-FFF2-40B4-BE49-F238E27FC236}">
                <a16:creationId xmlns:a16="http://schemas.microsoft.com/office/drawing/2014/main" id="{B618A5DC-72F2-5655-6CCA-12AB19DB5916}"/>
              </a:ext>
            </a:extLst>
          </p:cNvPr>
          <p:cNvSpPr>
            <a:spLocks noGrp="1"/>
          </p:cNvSpPr>
          <p:nvPr>
            <p:ph sz="quarter" idx="1"/>
          </p:nvPr>
        </p:nvSpPr>
        <p:spPr/>
        <p:txBody>
          <a:bodyPr/>
          <a:lstStyle/>
          <a:p>
            <a:endParaRPr lang="en-IN"/>
          </a:p>
        </p:txBody>
      </p:sp>
      <p:pic>
        <p:nvPicPr>
          <p:cNvPr id="6" name="Picture 5">
            <a:extLst>
              <a:ext uri="{FF2B5EF4-FFF2-40B4-BE49-F238E27FC236}">
                <a16:creationId xmlns:a16="http://schemas.microsoft.com/office/drawing/2014/main" id="{6D890BA8-7D5E-8AE1-8C5B-336543AB7117}"/>
              </a:ext>
            </a:extLst>
          </p:cNvPr>
          <p:cNvPicPr>
            <a:picLocks noChangeAspect="1"/>
          </p:cNvPicPr>
          <p:nvPr/>
        </p:nvPicPr>
        <p:blipFill>
          <a:blip r:embed="rId2"/>
          <a:stretch>
            <a:fillRect/>
          </a:stretch>
        </p:blipFill>
        <p:spPr>
          <a:xfrm>
            <a:off x="105296" y="1600200"/>
            <a:ext cx="8787184" cy="3322827"/>
          </a:xfrm>
          <a:prstGeom prst="rect">
            <a:avLst/>
          </a:prstGeom>
        </p:spPr>
      </p:pic>
    </p:spTree>
    <p:extLst>
      <p:ext uri="{BB962C8B-B14F-4D97-AF65-F5344CB8AC3E}">
        <p14:creationId xmlns:p14="http://schemas.microsoft.com/office/powerpoint/2010/main" val="543459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BAB6-62D6-19F4-CA9C-1EEB90963493}"/>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ED5BEE6C-BF73-87EE-9153-C20421122A09}"/>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47</a:t>
            </a:fld>
            <a:endParaRPr lang="tr-TR"/>
          </a:p>
        </p:txBody>
      </p:sp>
      <p:sp>
        <p:nvSpPr>
          <p:cNvPr id="4" name="Content Placeholder 3">
            <a:extLst>
              <a:ext uri="{FF2B5EF4-FFF2-40B4-BE49-F238E27FC236}">
                <a16:creationId xmlns:a16="http://schemas.microsoft.com/office/drawing/2014/main" id="{B0D01057-5BF6-FE44-DDC6-5C4F1A0A12DC}"/>
              </a:ext>
            </a:extLst>
          </p:cNvPr>
          <p:cNvSpPr>
            <a:spLocks noGrp="1"/>
          </p:cNvSpPr>
          <p:nvPr>
            <p:ph sz="quarter" idx="1"/>
          </p:nvPr>
        </p:nvSpPr>
        <p:spPr/>
        <p:txBody>
          <a:bodyPr/>
          <a:lstStyle/>
          <a:p>
            <a:endParaRPr lang="en-IN"/>
          </a:p>
        </p:txBody>
      </p:sp>
      <p:pic>
        <p:nvPicPr>
          <p:cNvPr id="6" name="Picture 5">
            <a:extLst>
              <a:ext uri="{FF2B5EF4-FFF2-40B4-BE49-F238E27FC236}">
                <a16:creationId xmlns:a16="http://schemas.microsoft.com/office/drawing/2014/main" id="{81EC82EF-772D-FD4F-5549-4EB140EBAAD4}"/>
              </a:ext>
            </a:extLst>
          </p:cNvPr>
          <p:cNvPicPr>
            <a:picLocks noChangeAspect="1"/>
          </p:cNvPicPr>
          <p:nvPr/>
        </p:nvPicPr>
        <p:blipFill>
          <a:blip r:embed="rId2"/>
          <a:stretch>
            <a:fillRect/>
          </a:stretch>
        </p:blipFill>
        <p:spPr>
          <a:xfrm>
            <a:off x="533400" y="228600"/>
            <a:ext cx="7740352" cy="5650932"/>
          </a:xfrm>
          <a:prstGeom prst="rect">
            <a:avLst/>
          </a:prstGeom>
        </p:spPr>
      </p:pic>
    </p:spTree>
    <p:extLst>
      <p:ext uri="{BB962C8B-B14F-4D97-AF65-F5344CB8AC3E}">
        <p14:creationId xmlns:p14="http://schemas.microsoft.com/office/powerpoint/2010/main" val="1723045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71CC8-1666-DC0D-84EF-470574F7CF7B}"/>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659125E4-F7AE-5C84-4524-37C5A4059F2D}"/>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48</a:t>
            </a:fld>
            <a:endParaRPr lang="tr-TR"/>
          </a:p>
        </p:txBody>
      </p:sp>
      <p:pic>
        <p:nvPicPr>
          <p:cNvPr id="6" name="Content Placeholder 5">
            <a:extLst>
              <a:ext uri="{FF2B5EF4-FFF2-40B4-BE49-F238E27FC236}">
                <a16:creationId xmlns:a16="http://schemas.microsoft.com/office/drawing/2014/main" id="{E9D305F6-ADF0-D3D7-56DD-A3EE4B24EEF5}"/>
              </a:ext>
            </a:extLst>
          </p:cNvPr>
          <p:cNvPicPr>
            <a:picLocks noGrp="1" noChangeAspect="1"/>
          </p:cNvPicPr>
          <p:nvPr>
            <p:ph sz="quarter" idx="1"/>
          </p:nvPr>
        </p:nvPicPr>
        <p:blipFill>
          <a:blip r:embed="rId2"/>
          <a:stretch>
            <a:fillRect/>
          </a:stretch>
        </p:blipFill>
        <p:spPr>
          <a:xfrm>
            <a:off x="899592" y="1615599"/>
            <a:ext cx="6893591" cy="3626802"/>
          </a:xfrm>
        </p:spPr>
      </p:pic>
      <p:sp>
        <p:nvSpPr>
          <p:cNvPr id="8" name="TextBox 7">
            <a:extLst>
              <a:ext uri="{FF2B5EF4-FFF2-40B4-BE49-F238E27FC236}">
                <a16:creationId xmlns:a16="http://schemas.microsoft.com/office/drawing/2014/main" id="{08970EDB-6619-CB91-03FF-BDEAE2463058}"/>
              </a:ext>
            </a:extLst>
          </p:cNvPr>
          <p:cNvSpPr txBox="1"/>
          <p:nvPr/>
        </p:nvSpPr>
        <p:spPr>
          <a:xfrm>
            <a:off x="791580" y="5271583"/>
            <a:ext cx="7560840" cy="400110"/>
          </a:xfrm>
          <a:prstGeom prst="rect">
            <a:avLst/>
          </a:prstGeom>
          <a:noFill/>
        </p:spPr>
        <p:txBody>
          <a:bodyPr wrap="square">
            <a:spAutoFit/>
          </a:bodyPr>
          <a:lstStyle/>
          <a:p>
            <a:r>
              <a:rPr lang="en-US" sz="2000" dirty="0"/>
              <a:t>where Ψ is a diagonal matrix with </a:t>
            </a:r>
            <a:r>
              <a:rPr lang="en-US" sz="2000" dirty="0" err="1"/>
              <a:t>ψi</a:t>
            </a:r>
            <a:r>
              <a:rPr lang="en-US" sz="2000" dirty="0"/>
              <a:t> on the diagonals.</a:t>
            </a:r>
            <a:endParaRPr lang="en-IN" sz="2000" dirty="0"/>
          </a:p>
        </p:txBody>
      </p:sp>
    </p:spTree>
    <p:extLst>
      <p:ext uri="{BB962C8B-B14F-4D97-AF65-F5344CB8AC3E}">
        <p14:creationId xmlns:p14="http://schemas.microsoft.com/office/powerpoint/2010/main" val="13239925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0173-0FB8-9AD2-90F5-D9E4E4F534BA}"/>
              </a:ext>
            </a:extLst>
          </p:cNvPr>
          <p:cNvSpPr>
            <a:spLocks noGrp="1"/>
          </p:cNvSpPr>
          <p:nvPr>
            <p:ph type="title"/>
          </p:nvPr>
        </p:nvSpPr>
        <p:spPr/>
        <p:txBody>
          <a:bodyPr/>
          <a:lstStyle/>
          <a:p>
            <a:r>
              <a:rPr lang="en-IN" dirty="0"/>
              <a:t>Factor Analysis</a:t>
            </a:r>
          </a:p>
        </p:txBody>
      </p:sp>
      <p:sp>
        <p:nvSpPr>
          <p:cNvPr id="3" name="Slide Number Placeholder 2">
            <a:extLst>
              <a:ext uri="{FF2B5EF4-FFF2-40B4-BE49-F238E27FC236}">
                <a16:creationId xmlns:a16="http://schemas.microsoft.com/office/drawing/2014/main" id="{66D6163F-83CF-3C64-7706-3F2652447B78}"/>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49</a:t>
            </a:fld>
            <a:endParaRPr lang="tr-TR"/>
          </a:p>
        </p:txBody>
      </p:sp>
      <p:sp>
        <p:nvSpPr>
          <p:cNvPr id="4" name="Content Placeholder 3">
            <a:extLst>
              <a:ext uri="{FF2B5EF4-FFF2-40B4-BE49-F238E27FC236}">
                <a16:creationId xmlns:a16="http://schemas.microsoft.com/office/drawing/2014/main" id="{B736ADFF-9213-B724-A657-A3047E86D593}"/>
              </a:ext>
            </a:extLst>
          </p:cNvPr>
          <p:cNvSpPr>
            <a:spLocks noGrp="1"/>
          </p:cNvSpPr>
          <p:nvPr>
            <p:ph sz="quarter" idx="1"/>
          </p:nvPr>
        </p:nvSpPr>
        <p:spPr/>
        <p:txBody>
          <a:bodyPr>
            <a:normAutofit fontScale="92500" lnSpcReduction="10000"/>
          </a:bodyPr>
          <a:lstStyle/>
          <a:p>
            <a:r>
              <a:rPr lang="en-US" dirty="0"/>
              <a:t>In PCA, from the original dimensions xi, </a:t>
            </a:r>
            <a:r>
              <a:rPr lang="en-US" dirty="0" err="1"/>
              <a:t>i</a:t>
            </a:r>
            <a:r>
              <a:rPr lang="en-US" dirty="0"/>
              <a:t> = 1,...,d, we form a new set of variables z that are linear combinations of xi:</a:t>
            </a:r>
          </a:p>
          <a:p>
            <a:r>
              <a:rPr lang="en-IN" dirty="0"/>
              <a:t>z = W</a:t>
            </a:r>
            <a:r>
              <a:rPr lang="en-IN" baseline="30000" dirty="0"/>
              <a:t>T</a:t>
            </a:r>
            <a:r>
              <a:rPr lang="en-IN" dirty="0"/>
              <a:t> (x − </a:t>
            </a:r>
            <a:r>
              <a:rPr lang="el-GR" dirty="0"/>
              <a:t>μ)</a:t>
            </a:r>
            <a:endParaRPr lang="en-US" dirty="0"/>
          </a:p>
          <a:p>
            <a:pPr algn="just"/>
            <a:r>
              <a:rPr lang="en-US" dirty="0"/>
              <a:t>In factor analysis (FA), </a:t>
            </a:r>
            <a:r>
              <a:rPr lang="en-US" b="1" dirty="0"/>
              <a:t>we assume that there is a set of unobservable, latent factors</a:t>
            </a:r>
            <a:r>
              <a:rPr lang="en-US" dirty="0"/>
              <a:t> latent factors </a:t>
            </a:r>
            <a:r>
              <a:rPr lang="en-US" dirty="0" err="1"/>
              <a:t>zj</a:t>
            </a:r>
            <a:r>
              <a:rPr lang="en-US" dirty="0"/>
              <a:t> , j = 1,...,k, which when acting in combination generate x. </a:t>
            </a:r>
            <a:r>
              <a:rPr lang="en-US" b="1" dirty="0"/>
              <a:t>Thus the direction is opposite that of PCA</a:t>
            </a:r>
          </a:p>
          <a:p>
            <a:r>
              <a:rPr lang="en-US" u="sng" dirty="0"/>
              <a:t>The goal is to characterize the dependency among the observed variables by means of a smaller number of factors.</a:t>
            </a:r>
          </a:p>
          <a:p>
            <a:endParaRPr lang="en-IN" dirty="0"/>
          </a:p>
        </p:txBody>
      </p:sp>
    </p:spTree>
    <p:extLst>
      <p:ext uri="{BB962C8B-B14F-4D97-AF65-F5344CB8AC3E}">
        <p14:creationId xmlns:p14="http://schemas.microsoft.com/office/powerpoint/2010/main" val="2462084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tr-TR"/>
              <a:t>Feature Selection vs Extraction</a:t>
            </a:r>
          </a:p>
        </p:txBody>
      </p:sp>
      <p:sp>
        <p:nvSpPr>
          <p:cNvPr id="5" name="Slide Number Placeholder 4"/>
          <p:cNvSpPr>
            <a:spLocks noGrp="1"/>
          </p:cNvSpPr>
          <p:nvPr>
            <p:ph type="sldNum" sz="quarter" idx="12"/>
          </p:nvPr>
        </p:nvSpPr>
        <p:spPr/>
        <p:txBody>
          <a:bodyPr>
            <a:normAutofit fontScale="85000" lnSpcReduction="20000"/>
          </a:bodyPr>
          <a:lstStyle/>
          <a:p>
            <a:fld id="{E4FB8462-5859-4E27-AA02-6930017F098C}" type="slidenum">
              <a:rPr lang="tr-TR"/>
              <a:pPr/>
              <a:t>5</a:t>
            </a:fld>
            <a:endParaRPr lang="tr-TR"/>
          </a:p>
        </p:txBody>
      </p:sp>
      <p:sp>
        <p:nvSpPr>
          <p:cNvPr id="239619" name="Rectangle 3"/>
          <p:cNvSpPr>
            <a:spLocks noGrp="1" noChangeArrowheads="1"/>
          </p:cNvSpPr>
          <p:nvPr>
            <p:ph sz="quarter" idx="1"/>
          </p:nvPr>
        </p:nvSpPr>
        <p:spPr/>
        <p:txBody>
          <a:bodyPr>
            <a:normAutofit/>
          </a:bodyPr>
          <a:lstStyle/>
          <a:p>
            <a:r>
              <a:rPr lang="tr-TR" dirty="0">
                <a:solidFill>
                  <a:schemeClr val="accent1"/>
                </a:solidFill>
                <a:latin typeface="+mj-lt"/>
              </a:rPr>
              <a:t>Feature selection: </a:t>
            </a:r>
            <a:r>
              <a:rPr lang="tr-TR" dirty="0">
                <a:solidFill>
                  <a:schemeClr val="tx2"/>
                </a:solidFill>
                <a:latin typeface="+mj-lt"/>
              </a:rPr>
              <a:t>Choosing </a:t>
            </a:r>
            <a:r>
              <a:rPr lang="tr-TR" i="1" dirty="0">
                <a:solidFill>
                  <a:schemeClr val="tx2"/>
                </a:solidFill>
                <a:latin typeface="+mj-lt"/>
              </a:rPr>
              <a:t>k</a:t>
            </a:r>
            <a:r>
              <a:rPr lang="tr-TR" dirty="0">
                <a:solidFill>
                  <a:schemeClr val="tx2"/>
                </a:solidFill>
                <a:latin typeface="+mj-lt"/>
              </a:rPr>
              <a:t>&lt;</a:t>
            </a:r>
            <a:r>
              <a:rPr lang="tr-TR" i="1" dirty="0">
                <a:solidFill>
                  <a:schemeClr val="tx2"/>
                </a:solidFill>
                <a:latin typeface="+mj-lt"/>
              </a:rPr>
              <a:t>d</a:t>
            </a:r>
            <a:r>
              <a:rPr lang="tr-TR" dirty="0">
                <a:solidFill>
                  <a:schemeClr val="tx2"/>
                </a:solidFill>
                <a:latin typeface="+mj-lt"/>
              </a:rPr>
              <a:t> important features, ignoring the remaining </a:t>
            </a:r>
            <a:r>
              <a:rPr lang="tr-TR" i="1" dirty="0">
                <a:solidFill>
                  <a:schemeClr val="tx2"/>
                </a:solidFill>
                <a:latin typeface="+mj-lt"/>
              </a:rPr>
              <a:t>d</a:t>
            </a:r>
            <a:r>
              <a:rPr lang="tr-TR" dirty="0">
                <a:solidFill>
                  <a:schemeClr val="tx2"/>
                </a:solidFill>
                <a:latin typeface="+mj-lt"/>
              </a:rPr>
              <a:t> – </a:t>
            </a:r>
            <a:r>
              <a:rPr lang="tr-TR" i="1" dirty="0">
                <a:solidFill>
                  <a:schemeClr val="tx2"/>
                </a:solidFill>
                <a:latin typeface="+mj-lt"/>
              </a:rPr>
              <a:t>k</a:t>
            </a:r>
            <a:endParaRPr lang="tr-TR" dirty="0">
              <a:solidFill>
                <a:schemeClr val="tx2"/>
              </a:solidFill>
              <a:latin typeface="+mj-lt"/>
            </a:endParaRPr>
          </a:p>
          <a:p>
            <a:pPr>
              <a:buFont typeface="Wingdings" pitchFamily="2" charset="2"/>
              <a:buNone/>
            </a:pPr>
            <a:r>
              <a:rPr lang="tr-TR" dirty="0">
                <a:solidFill>
                  <a:schemeClr val="tx2"/>
                </a:solidFill>
                <a:latin typeface="+mj-lt"/>
              </a:rPr>
              <a:t>		Subset selection algorithms</a:t>
            </a:r>
          </a:p>
          <a:p>
            <a:r>
              <a:rPr lang="tr-TR" dirty="0">
                <a:solidFill>
                  <a:schemeClr val="accent1"/>
                </a:solidFill>
                <a:latin typeface="+mj-lt"/>
              </a:rPr>
              <a:t>Feature extraction: </a:t>
            </a:r>
            <a:r>
              <a:rPr lang="tr-TR" dirty="0">
                <a:solidFill>
                  <a:schemeClr val="tx2"/>
                </a:solidFill>
                <a:latin typeface="+mj-lt"/>
              </a:rPr>
              <a:t>Project the </a:t>
            </a:r>
          </a:p>
          <a:p>
            <a:pPr>
              <a:buFont typeface="Wingdings" pitchFamily="2" charset="2"/>
              <a:buNone/>
            </a:pPr>
            <a:r>
              <a:rPr lang="tr-TR" dirty="0">
                <a:solidFill>
                  <a:schemeClr val="tx2"/>
                </a:solidFill>
                <a:latin typeface="+mj-lt"/>
              </a:rPr>
              <a:t>		original </a:t>
            </a:r>
            <a:r>
              <a:rPr lang="tr-TR" i="1" dirty="0">
                <a:solidFill>
                  <a:schemeClr val="tx2"/>
                </a:solidFill>
                <a:latin typeface="+mj-lt"/>
              </a:rPr>
              <a:t>x</a:t>
            </a:r>
            <a:r>
              <a:rPr lang="tr-TR" i="1" baseline="-25000" dirty="0">
                <a:solidFill>
                  <a:schemeClr val="tx2"/>
                </a:solidFill>
                <a:latin typeface="+mj-lt"/>
              </a:rPr>
              <a:t>i</a:t>
            </a:r>
            <a:r>
              <a:rPr lang="tr-TR" dirty="0">
                <a:solidFill>
                  <a:schemeClr val="tx2"/>
                </a:solidFill>
                <a:latin typeface="+mj-lt"/>
              </a:rPr>
              <a:t> , </a:t>
            </a:r>
            <a:r>
              <a:rPr lang="tr-TR" i="1" dirty="0">
                <a:solidFill>
                  <a:schemeClr val="tx2"/>
                </a:solidFill>
                <a:latin typeface="+mj-lt"/>
              </a:rPr>
              <a:t>i </a:t>
            </a:r>
            <a:r>
              <a:rPr lang="tr-TR" dirty="0">
                <a:solidFill>
                  <a:schemeClr val="tx2"/>
                </a:solidFill>
                <a:latin typeface="+mj-lt"/>
              </a:rPr>
              <a:t>=1,...,</a:t>
            </a:r>
            <a:r>
              <a:rPr lang="tr-TR" i="1" dirty="0">
                <a:solidFill>
                  <a:schemeClr val="tx2"/>
                </a:solidFill>
                <a:latin typeface="+mj-lt"/>
              </a:rPr>
              <a:t>d</a:t>
            </a:r>
            <a:r>
              <a:rPr lang="tr-TR" dirty="0">
                <a:solidFill>
                  <a:schemeClr val="tx2"/>
                </a:solidFill>
                <a:latin typeface="+mj-lt"/>
              </a:rPr>
              <a:t> dimensions to </a:t>
            </a:r>
          </a:p>
          <a:p>
            <a:pPr>
              <a:buFont typeface="Wingdings" pitchFamily="2" charset="2"/>
              <a:buNone/>
            </a:pPr>
            <a:r>
              <a:rPr lang="tr-TR" dirty="0">
                <a:solidFill>
                  <a:schemeClr val="tx2"/>
                </a:solidFill>
                <a:latin typeface="+mj-lt"/>
              </a:rPr>
              <a:t>		new </a:t>
            </a:r>
            <a:r>
              <a:rPr lang="tr-TR" i="1" dirty="0">
                <a:solidFill>
                  <a:schemeClr val="tx2"/>
                </a:solidFill>
                <a:latin typeface="+mj-lt"/>
              </a:rPr>
              <a:t>k</a:t>
            </a:r>
            <a:r>
              <a:rPr lang="tr-TR" dirty="0">
                <a:solidFill>
                  <a:schemeClr val="tx2"/>
                </a:solidFill>
                <a:latin typeface="+mj-lt"/>
              </a:rPr>
              <a:t>&lt;</a:t>
            </a:r>
            <a:r>
              <a:rPr lang="tr-TR" i="1" dirty="0">
                <a:solidFill>
                  <a:schemeClr val="tx2"/>
                </a:solidFill>
                <a:latin typeface="+mj-lt"/>
              </a:rPr>
              <a:t>d</a:t>
            </a:r>
            <a:r>
              <a:rPr lang="tr-TR" dirty="0">
                <a:solidFill>
                  <a:schemeClr val="tx2"/>
                </a:solidFill>
                <a:latin typeface="+mj-lt"/>
              </a:rPr>
              <a:t> dimensions, </a:t>
            </a:r>
            <a:r>
              <a:rPr lang="tr-TR" i="1" dirty="0">
                <a:solidFill>
                  <a:schemeClr val="tx2"/>
                </a:solidFill>
                <a:latin typeface="+mj-lt"/>
              </a:rPr>
              <a:t>z</a:t>
            </a:r>
            <a:r>
              <a:rPr lang="tr-TR" i="1" baseline="-25000" dirty="0">
                <a:solidFill>
                  <a:schemeClr val="tx2"/>
                </a:solidFill>
                <a:latin typeface="+mj-lt"/>
              </a:rPr>
              <a:t>j</a:t>
            </a:r>
            <a:r>
              <a:rPr lang="tr-TR" dirty="0">
                <a:solidFill>
                  <a:schemeClr val="tx2"/>
                </a:solidFill>
                <a:latin typeface="+mj-lt"/>
              </a:rPr>
              <a:t> , </a:t>
            </a:r>
            <a:r>
              <a:rPr lang="tr-TR" i="1" dirty="0">
                <a:solidFill>
                  <a:schemeClr val="tx2"/>
                </a:solidFill>
                <a:latin typeface="+mj-lt"/>
              </a:rPr>
              <a:t>j </a:t>
            </a:r>
            <a:r>
              <a:rPr lang="tr-TR" dirty="0">
                <a:solidFill>
                  <a:schemeClr val="tx2"/>
                </a:solidFill>
                <a:latin typeface="+mj-lt"/>
              </a:rPr>
              <a:t>=1,...,</a:t>
            </a:r>
            <a:r>
              <a:rPr lang="tr-TR" i="1" dirty="0">
                <a:solidFill>
                  <a:schemeClr val="tx2"/>
                </a:solidFill>
                <a:latin typeface="+mj-lt"/>
              </a:rPr>
              <a:t>k</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tr-TR" dirty="0"/>
              <a:t>Factor Analysis</a:t>
            </a:r>
          </a:p>
        </p:txBody>
      </p:sp>
      <p:sp>
        <p:nvSpPr>
          <p:cNvPr id="5" name="Slide Number Placeholder 4"/>
          <p:cNvSpPr>
            <a:spLocks noGrp="1"/>
          </p:cNvSpPr>
          <p:nvPr>
            <p:ph type="sldNum" sz="quarter" idx="12"/>
          </p:nvPr>
        </p:nvSpPr>
        <p:spPr/>
        <p:txBody>
          <a:bodyPr>
            <a:normAutofit fontScale="85000" lnSpcReduction="20000"/>
          </a:bodyPr>
          <a:lstStyle/>
          <a:p>
            <a:fld id="{8649A448-A276-4D67-A221-362235BA0889}" type="slidenum">
              <a:rPr lang="tr-TR"/>
              <a:pPr/>
              <a:t>50</a:t>
            </a:fld>
            <a:endParaRPr lang="tr-TR"/>
          </a:p>
        </p:txBody>
      </p:sp>
      <p:sp>
        <p:nvSpPr>
          <p:cNvPr id="249859" name="Rectangle 3"/>
          <p:cNvSpPr>
            <a:spLocks noGrp="1" noChangeArrowheads="1"/>
          </p:cNvSpPr>
          <p:nvPr>
            <p:ph sz="quarter" idx="1"/>
          </p:nvPr>
        </p:nvSpPr>
        <p:spPr/>
        <p:txBody>
          <a:bodyPr/>
          <a:lstStyle/>
          <a:p>
            <a:pPr>
              <a:lnSpc>
                <a:spcPct val="90000"/>
              </a:lnSpc>
            </a:pPr>
            <a:r>
              <a:rPr lang="tr-TR" dirty="0">
                <a:solidFill>
                  <a:schemeClr val="tx2"/>
                </a:solidFill>
                <a:latin typeface="+mj-lt"/>
              </a:rPr>
              <a:t>Find a small number of </a:t>
            </a:r>
            <a:r>
              <a:rPr lang="tr-TR" dirty="0">
                <a:solidFill>
                  <a:schemeClr val="accent1"/>
                </a:solidFill>
                <a:latin typeface="+mj-lt"/>
              </a:rPr>
              <a:t>factors</a:t>
            </a:r>
            <a:r>
              <a:rPr lang="tr-TR" dirty="0">
                <a:solidFill>
                  <a:schemeClr val="tx2"/>
                </a:solidFill>
                <a:latin typeface="+mj-lt"/>
              </a:rPr>
              <a:t> </a:t>
            </a:r>
            <a:r>
              <a:rPr lang="tr-TR" b="1" i="1" dirty="0">
                <a:solidFill>
                  <a:schemeClr val="tx2"/>
                </a:solidFill>
                <a:latin typeface="+mj-lt"/>
              </a:rPr>
              <a:t>z</a:t>
            </a:r>
            <a:r>
              <a:rPr lang="tr-TR" dirty="0">
                <a:solidFill>
                  <a:schemeClr val="tx2"/>
                </a:solidFill>
                <a:latin typeface="+mj-lt"/>
              </a:rPr>
              <a:t>, which when combined generate </a:t>
            </a:r>
            <a:r>
              <a:rPr lang="tr-TR" b="1" i="1" dirty="0">
                <a:solidFill>
                  <a:schemeClr val="tx2"/>
                </a:solidFill>
                <a:latin typeface="+mj-lt"/>
              </a:rPr>
              <a:t>x </a:t>
            </a:r>
            <a:r>
              <a:rPr lang="tr-TR" dirty="0">
                <a:solidFill>
                  <a:schemeClr val="tx2"/>
                </a:solidFill>
                <a:latin typeface="+mj-lt"/>
              </a:rPr>
              <a:t>:</a:t>
            </a:r>
          </a:p>
          <a:p>
            <a:pPr>
              <a:lnSpc>
                <a:spcPct val="90000"/>
              </a:lnSpc>
              <a:buFont typeface="Wingdings" pitchFamily="2" charset="2"/>
              <a:buNone/>
            </a:pPr>
            <a:r>
              <a:rPr lang="tr-TR" dirty="0">
                <a:solidFill>
                  <a:schemeClr val="tx2"/>
                </a:solidFill>
                <a:latin typeface="+mj-lt"/>
              </a:rPr>
              <a:t>		</a:t>
            </a:r>
            <a:r>
              <a:rPr lang="tr-TR" i="1" dirty="0">
                <a:solidFill>
                  <a:schemeClr val="tx2"/>
                </a:solidFill>
                <a:latin typeface="+mj-lt"/>
              </a:rPr>
              <a:t>x</a:t>
            </a:r>
            <a:r>
              <a:rPr lang="tr-TR" i="1" baseline="-25000" dirty="0">
                <a:solidFill>
                  <a:schemeClr val="tx2"/>
                </a:solidFill>
                <a:latin typeface="+mj-lt"/>
              </a:rPr>
              <a:t>i</a:t>
            </a:r>
            <a:r>
              <a:rPr lang="tr-TR" dirty="0">
                <a:solidFill>
                  <a:schemeClr val="tx2"/>
                </a:solidFill>
                <a:latin typeface="+mj-lt"/>
              </a:rPr>
              <a:t> – </a:t>
            </a:r>
            <a:r>
              <a:rPr lang="tr-TR" i="1" dirty="0">
                <a:solidFill>
                  <a:schemeClr val="tx2"/>
                </a:solidFill>
                <a:latin typeface="+mj-lt"/>
              </a:rPr>
              <a:t>µ</a:t>
            </a:r>
            <a:r>
              <a:rPr lang="tr-TR" i="1" baseline="-25000" dirty="0">
                <a:solidFill>
                  <a:schemeClr val="tx2"/>
                </a:solidFill>
                <a:latin typeface="+mj-lt"/>
              </a:rPr>
              <a:t>i</a:t>
            </a:r>
            <a:r>
              <a:rPr lang="tr-TR" dirty="0">
                <a:solidFill>
                  <a:schemeClr val="tx2"/>
                </a:solidFill>
                <a:latin typeface="+mj-lt"/>
              </a:rPr>
              <a:t> = </a:t>
            </a:r>
            <a:r>
              <a:rPr lang="tr-TR" i="1" dirty="0">
                <a:solidFill>
                  <a:schemeClr val="tx2"/>
                </a:solidFill>
                <a:latin typeface="+mj-lt"/>
              </a:rPr>
              <a:t>v</a:t>
            </a:r>
            <a:r>
              <a:rPr lang="tr-TR" i="1" baseline="-25000" dirty="0">
                <a:solidFill>
                  <a:schemeClr val="tx2"/>
                </a:solidFill>
                <a:latin typeface="+mj-lt"/>
              </a:rPr>
              <a:t>i</a:t>
            </a:r>
            <a:r>
              <a:rPr lang="tr-TR" baseline="-25000" dirty="0">
                <a:solidFill>
                  <a:schemeClr val="tx2"/>
                </a:solidFill>
                <a:latin typeface="+mj-lt"/>
              </a:rPr>
              <a:t>1</a:t>
            </a:r>
            <a:r>
              <a:rPr lang="tr-TR" i="1" dirty="0">
                <a:solidFill>
                  <a:schemeClr val="tx2"/>
                </a:solidFill>
                <a:latin typeface="+mj-lt"/>
              </a:rPr>
              <a:t>z</a:t>
            </a:r>
            <a:r>
              <a:rPr lang="tr-TR" baseline="-25000" dirty="0">
                <a:solidFill>
                  <a:schemeClr val="tx2"/>
                </a:solidFill>
                <a:latin typeface="+mj-lt"/>
              </a:rPr>
              <a:t>1</a:t>
            </a:r>
            <a:r>
              <a:rPr lang="tr-TR" dirty="0">
                <a:solidFill>
                  <a:schemeClr val="tx2"/>
                </a:solidFill>
                <a:latin typeface="+mj-lt"/>
              </a:rPr>
              <a:t> + </a:t>
            </a:r>
            <a:r>
              <a:rPr lang="tr-TR" i="1" dirty="0">
                <a:solidFill>
                  <a:schemeClr val="tx2"/>
                </a:solidFill>
                <a:latin typeface="+mj-lt"/>
              </a:rPr>
              <a:t>v</a:t>
            </a:r>
            <a:r>
              <a:rPr lang="tr-TR" i="1" baseline="-25000" dirty="0">
                <a:solidFill>
                  <a:schemeClr val="tx2"/>
                </a:solidFill>
                <a:latin typeface="+mj-lt"/>
              </a:rPr>
              <a:t>i2</a:t>
            </a:r>
            <a:r>
              <a:rPr lang="tr-TR" i="1" dirty="0">
                <a:solidFill>
                  <a:schemeClr val="tx2"/>
                </a:solidFill>
                <a:latin typeface="+mj-lt"/>
              </a:rPr>
              <a:t>z</a:t>
            </a:r>
            <a:r>
              <a:rPr lang="tr-TR" baseline="-25000" dirty="0">
                <a:solidFill>
                  <a:schemeClr val="tx2"/>
                </a:solidFill>
                <a:latin typeface="+mj-lt"/>
              </a:rPr>
              <a:t>2</a:t>
            </a:r>
            <a:r>
              <a:rPr lang="tr-TR" dirty="0">
                <a:solidFill>
                  <a:schemeClr val="tx2"/>
                </a:solidFill>
                <a:latin typeface="+mj-lt"/>
              </a:rPr>
              <a:t> + ... + </a:t>
            </a:r>
            <a:r>
              <a:rPr lang="tr-TR" i="1" dirty="0">
                <a:solidFill>
                  <a:schemeClr val="tx2"/>
                </a:solidFill>
                <a:latin typeface="+mj-lt"/>
              </a:rPr>
              <a:t>v</a:t>
            </a:r>
            <a:r>
              <a:rPr lang="tr-TR" i="1" baseline="-25000" dirty="0">
                <a:solidFill>
                  <a:schemeClr val="tx2"/>
                </a:solidFill>
                <a:latin typeface="+mj-lt"/>
              </a:rPr>
              <a:t>ik</a:t>
            </a:r>
            <a:r>
              <a:rPr lang="tr-TR" i="1" dirty="0">
                <a:solidFill>
                  <a:schemeClr val="tx2"/>
                </a:solidFill>
                <a:latin typeface="+mj-lt"/>
              </a:rPr>
              <a:t>z</a:t>
            </a:r>
            <a:r>
              <a:rPr lang="tr-TR" i="1" baseline="-25000" dirty="0">
                <a:solidFill>
                  <a:schemeClr val="tx2"/>
                </a:solidFill>
                <a:latin typeface="+mj-lt"/>
              </a:rPr>
              <a:t>k</a:t>
            </a:r>
            <a:r>
              <a:rPr lang="tr-TR" dirty="0">
                <a:solidFill>
                  <a:schemeClr val="tx2"/>
                </a:solidFill>
                <a:latin typeface="+mj-lt"/>
              </a:rPr>
              <a:t> + ε</a:t>
            </a:r>
            <a:r>
              <a:rPr lang="tr-TR" i="1" baseline="-25000" dirty="0">
                <a:solidFill>
                  <a:schemeClr val="tx2"/>
                </a:solidFill>
                <a:latin typeface="+mj-lt"/>
              </a:rPr>
              <a:t>i</a:t>
            </a:r>
            <a:r>
              <a:rPr lang="tr-TR" dirty="0">
                <a:solidFill>
                  <a:schemeClr val="tx2"/>
                </a:solidFill>
                <a:latin typeface="+mj-lt"/>
              </a:rPr>
              <a:t> </a:t>
            </a:r>
          </a:p>
          <a:p>
            <a:pPr>
              <a:lnSpc>
                <a:spcPct val="90000"/>
              </a:lnSpc>
              <a:buFont typeface="Wingdings" pitchFamily="2" charset="2"/>
              <a:buNone/>
            </a:pPr>
            <a:endParaRPr lang="tr-TR" dirty="0">
              <a:solidFill>
                <a:schemeClr val="tx2"/>
              </a:solidFill>
              <a:latin typeface="+mj-lt"/>
            </a:endParaRPr>
          </a:p>
          <a:p>
            <a:pPr>
              <a:lnSpc>
                <a:spcPct val="90000"/>
              </a:lnSpc>
              <a:buFont typeface="Wingdings" pitchFamily="2" charset="2"/>
              <a:buNone/>
            </a:pPr>
            <a:r>
              <a:rPr lang="tr-TR" dirty="0">
                <a:solidFill>
                  <a:schemeClr val="tx2"/>
                </a:solidFill>
                <a:latin typeface="+mj-lt"/>
              </a:rPr>
              <a:t>	where</a:t>
            </a:r>
            <a:r>
              <a:rPr lang="tr-TR" i="1" dirty="0">
                <a:solidFill>
                  <a:schemeClr val="tx2"/>
                </a:solidFill>
                <a:latin typeface="+mj-lt"/>
              </a:rPr>
              <a:t> z</a:t>
            </a:r>
            <a:r>
              <a:rPr lang="tr-TR" i="1" baseline="-25000" dirty="0">
                <a:solidFill>
                  <a:schemeClr val="tx2"/>
                </a:solidFill>
                <a:latin typeface="+mj-lt"/>
              </a:rPr>
              <a:t>j</a:t>
            </a:r>
            <a:r>
              <a:rPr lang="tr-TR" dirty="0">
                <a:solidFill>
                  <a:schemeClr val="tx2"/>
                </a:solidFill>
                <a:latin typeface="+mj-lt"/>
              </a:rPr>
              <a:t>, </a:t>
            </a:r>
            <a:r>
              <a:rPr lang="tr-TR" i="1" dirty="0">
                <a:solidFill>
                  <a:schemeClr val="tx2"/>
                </a:solidFill>
                <a:latin typeface="+mj-lt"/>
              </a:rPr>
              <a:t>j </a:t>
            </a:r>
            <a:r>
              <a:rPr lang="tr-TR" dirty="0">
                <a:solidFill>
                  <a:schemeClr val="tx2"/>
                </a:solidFill>
                <a:latin typeface="+mj-lt"/>
              </a:rPr>
              <a:t>=1,...,</a:t>
            </a:r>
            <a:r>
              <a:rPr lang="tr-TR" i="1" dirty="0">
                <a:solidFill>
                  <a:schemeClr val="tx2"/>
                </a:solidFill>
                <a:latin typeface="+mj-lt"/>
              </a:rPr>
              <a:t>k</a:t>
            </a:r>
            <a:r>
              <a:rPr lang="tr-TR" dirty="0">
                <a:solidFill>
                  <a:schemeClr val="tx2"/>
                </a:solidFill>
                <a:latin typeface="+mj-lt"/>
              </a:rPr>
              <a:t> are the </a:t>
            </a:r>
            <a:r>
              <a:rPr lang="tr-TR" dirty="0">
                <a:solidFill>
                  <a:schemeClr val="accent1"/>
                </a:solidFill>
                <a:latin typeface="+mj-lt"/>
              </a:rPr>
              <a:t>latent factors </a:t>
            </a:r>
            <a:r>
              <a:rPr lang="tr-TR" dirty="0">
                <a:solidFill>
                  <a:schemeClr val="tx2"/>
                </a:solidFill>
                <a:latin typeface="+mj-lt"/>
              </a:rPr>
              <a:t>with </a:t>
            </a:r>
          </a:p>
          <a:p>
            <a:pPr>
              <a:lnSpc>
                <a:spcPct val="90000"/>
              </a:lnSpc>
              <a:buFont typeface="Wingdings" pitchFamily="2" charset="2"/>
              <a:buNone/>
            </a:pPr>
            <a:r>
              <a:rPr lang="tr-TR" dirty="0">
                <a:solidFill>
                  <a:schemeClr val="tx2"/>
                </a:solidFill>
                <a:latin typeface="+mj-lt"/>
              </a:rPr>
              <a:t>		E[ </a:t>
            </a:r>
            <a:r>
              <a:rPr lang="tr-TR" i="1" dirty="0">
                <a:solidFill>
                  <a:schemeClr val="tx2"/>
                </a:solidFill>
                <a:latin typeface="+mj-lt"/>
              </a:rPr>
              <a:t>z</a:t>
            </a:r>
            <a:r>
              <a:rPr lang="tr-TR" i="1" baseline="-25000" dirty="0">
                <a:solidFill>
                  <a:schemeClr val="tx2"/>
                </a:solidFill>
                <a:latin typeface="+mj-lt"/>
              </a:rPr>
              <a:t>j </a:t>
            </a:r>
            <a:r>
              <a:rPr lang="tr-TR" dirty="0">
                <a:solidFill>
                  <a:schemeClr val="tx2"/>
                </a:solidFill>
                <a:latin typeface="+mj-lt"/>
              </a:rPr>
              <a:t>]=0, Var(</a:t>
            </a:r>
            <a:r>
              <a:rPr lang="tr-TR" i="1" dirty="0">
                <a:solidFill>
                  <a:schemeClr val="tx2"/>
                </a:solidFill>
                <a:latin typeface="+mj-lt"/>
              </a:rPr>
              <a:t>z</a:t>
            </a:r>
            <a:r>
              <a:rPr lang="tr-TR" i="1" baseline="-25000" dirty="0">
                <a:solidFill>
                  <a:schemeClr val="tx2"/>
                </a:solidFill>
                <a:latin typeface="+mj-lt"/>
              </a:rPr>
              <a:t>j</a:t>
            </a:r>
            <a:r>
              <a:rPr lang="tr-TR" dirty="0">
                <a:solidFill>
                  <a:schemeClr val="tx2"/>
                </a:solidFill>
                <a:latin typeface="+mj-lt"/>
              </a:rPr>
              <a:t>)=1, Cov(</a:t>
            </a:r>
            <a:r>
              <a:rPr lang="tr-TR" i="1" dirty="0">
                <a:solidFill>
                  <a:schemeClr val="tx2"/>
                </a:solidFill>
                <a:latin typeface="+mj-lt"/>
              </a:rPr>
              <a:t>z</a:t>
            </a:r>
            <a:r>
              <a:rPr lang="tr-TR" i="1" baseline="-25000" dirty="0">
                <a:solidFill>
                  <a:schemeClr val="tx2"/>
                </a:solidFill>
                <a:latin typeface="+mj-lt"/>
              </a:rPr>
              <a:t>i ,</a:t>
            </a:r>
            <a:r>
              <a:rPr lang="tr-TR" i="1" dirty="0">
                <a:solidFill>
                  <a:schemeClr val="tx2"/>
                </a:solidFill>
                <a:latin typeface="+mj-lt"/>
              </a:rPr>
              <a:t>, z</a:t>
            </a:r>
            <a:r>
              <a:rPr lang="tr-TR" i="1" baseline="-25000" dirty="0">
                <a:solidFill>
                  <a:schemeClr val="tx2"/>
                </a:solidFill>
                <a:latin typeface="+mj-lt"/>
              </a:rPr>
              <a:t>j</a:t>
            </a:r>
            <a:r>
              <a:rPr lang="tr-TR" dirty="0">
                <a:solidFill>
                  <a:schemeClr val="tx2"/>
                </a:solidFill>
                <a:latin typeface="+mj-lt"/>
              </a:rPr>
              <a:t>)=0, </a:t>
            </a:r>
            <a:r>
              <a:rPr lang="tr-TR" i="1" dirty="0">
                <a:solidFill>
                  <a:schemeClr val="tx2"/>
                </a:solidFill>
                <a:latin typeface="+mj-lt"/>
              </a:rPr>
              <a:t>i</a:t>
            </a:r>
            <a:r>
              <a:rPr lang="tr-TR" dirty="0">
                <a:solidFill>
                  <a:schemeClr val="tx2"/>
                </a:solidFill>
                <a:latin typeface="+mj-lt"/>
              </a:rPr>
              <a:t> </a:t>
            </a:r>
            <a:r>
              <a:rPr lang="tr-TR" i="1" dirty="0">
                <a:solidFill>
                  <a:schemeClr val="tx2"/>
                </a:solidFill>
                <a:latin typeface="+mj-lt"/>
              </a:rPr>
              <a:t>≠</a:t>
            </a:r>
            <a:r>
              <a:rPr lang="tr-TR" dirty="0">
                <a:solidFill>
                  <a:schemeClr val="tx2"/>
                </a:solidFill>
                <a:latin typeface="+mj-lt"/>
              </a:rPr>
              <a:t> </a:t>
            </a:r>
            <a:r>
              <a:rPr lang="tr-TR" i="1" dirty="0">
                <a:solidFill>
                  <a:schemeClr val="tx2"/>
                </a:solidFill>
                <a:latin typeface="+mj-lt"/>
              </a:rPr>
              <a:t>j</a:t>
            </a:r>
            <a:r>
              <a:rPr lang="tr-TR" dirty="0">
                <a:solidFill>
                  <a:schemeClr val="tx2"/>
                </a:solidFill>
                <a:latin typeface="+mj-lt"/>
              </a:rPr>
              <a:t> , </a:t>
            </a:r>
          </a:p>
          <a:p>
            <a:pPr>
              <a:lnSpc>
                <a:spcPct val="90000"/>
              </a:lnSpc>
              <a:buFont typeface="Wingdings" pitchFamily="2" charset="2"/>
              <a:buNone/>
            </a:pPr>
            <a:r>
              <a:rPr lang="tr-TR" dirty="0">
                <a:solidFill>
                  <a:schemeClr val="tx2"/>
                </a:solidFill>
                <a:latin typeface="+mj-lt"/>
              </a:rPr>
              <a:t>	ε</a:t>
            </a:r>
            <a:r>
              <a:rPr lang="tr-TR" i="1" baseline="-25000" dirty="0">
                <a:solidFill>
                  <a:schemeClr val="tx2"/>
                </a:solidFill>
                <a:latin typeface="+mj-lt"/>
              </a:rPr>
              <a:t>i</a:t>
            </a:r>
            <a:r>
              <a:rPr lang="tr-TR" dirty="0">
                <a:solidFill>
                  <a:schemeClr val="tx2"/>
                </a:solidFill>
                <a:latin typeface="+mj-lt"/>
              </a:rPr>
              <a:t> are the </a:t>
            </a:r>
            <a:r>
              <a:rPr lang="tr-TR" dirty="0">
                <a:solidFill>
                  <a:schemeClr val="accent1"/>
                </a:solidFill>
                <a:latin typeface="+mj-lt"/>
              </a:rPr>
              <a:t>noise sources </a:t>
            </a:r>
          </a:p>
          <a:p>
            <a:pPr>
              <a:lnSpc>
                <a:spcPct val="90000"/>
              </a:lnSpc>
              <a:buFont typeface="Wingdings" pitchFamily="2" charset="2"/>
              <a:buNone/>
            </a:pPr>
            <a:r>
              <a:rPr lang="tr-TR" dirty="0">
                <a:solidFill>
                  <a:schemeClr val="tx2"/>
                </a:solidFill>
                <a:latin typeface="+mj-lt"/>
              </a:rPr>
              <a:t>		E[ ε</a:t>
            </a:r>
            <a:r>
              <a:rPr lang="tr-TR" i="1" baseline="-25000" dirty="0">
                <a:solidFill>
                  <a:schemeClr val="tx2"/>
                </a:solidFill>
                <a:latin typeface="+mj-lt"/>
              </a:rPr>
              <a:t>i</a:t>
            </a:r>
            <a:r>
              <a:rPr lang="tr-TR" dirty="0">
                <a:solidFill>
                  <a:schemeClr val="tx2"/>
                </a:solidFill>
                <a:latin typeface="+mj-lt"/>
              </a:rPr>
              <a:t> ]= ψ</a:t>
            </a:r>
            <a:r>
              <a:rPr lang="tr-TR" i="1" baseline="-25000" dirty="0">
                <a:solidFill>
                  <a:schemeClr val="tx2"/>
                </a:solidFill>
                <a:latin typeface="+mj-lt"/>
              </a:rPr>
              <a:t>i</a:t>
            </a:r>
            <a:r>
              <a:rPr lang="tr-TR" dirty="0">
                <a:solidFill>
                  <a:schemeClr val="tx2"/>
                </a:solidFill>
                <a:latin typeface="+mj-lt"/>
              </a:rPr>
              <a:t>, Cov(ε</a:t>
            </a:r>
            <a:r>
              <a:rPr lang="tr-TR" i="1" baseline="-25000" dirty="0">
                <a:solidFill>
                  <a:schemeClr val="tx2"/>
                </a:solidFill>
                <a:latin typeface="+mj-lt"/>
              </a:rPr>
              <a:t>i</a:t>
            </a:r>
            <a:r>
              <a:rPr lang="tr-TR" dirty="0">
                <a:solidFill>
                  <a:schemeClr val="tx2"/>
                </a:solidFill>
                <a:latin typeface="+mj-lt"/>
              </a:rPr>
              <a:t> , ε</a:t>
            </a:r>
            <a:r>
              <a:rPr lang="tr-TR" i="1" baseline="-25000" dirty="0">
                <a:solidFill>
                  <a:schemeClr val="tx2"/>
                </a:solidFill>
                <a:latin typeface="+mj-lt"/>
              </a:rPr>
              <a:t>j</a:t>
            </a:r>
            <a:r>
              <a:rPr lang="tr-TR" dirty="0">
                <a:solidFill>
                  <a:schemeClr val="tx2"/>
                </a:solidFill>
                <a:latin typeface="+mj-lt"/>
              </a:rPr>
              <a:t>) =0, </a:t>
            </a:r>
            <a:r>
              <a:rPr lang="tr-TR" i="1" dirty="0">
                <a:solidFill>
                  <a:schemeClr val="tx2"/>
                </a:solidFill>
                <a:latin typeface="+mj-lt"/>
              </a:rPr>
              <a:t>i</a:t>
            </a:r>
            <a:r>
              <a:rPr lang="tr-TR" dirty="0">
                <a:solidFill>
                  <a:schemeClr val="tx2"/>
                </a:solidFill>
                <a:latin typeface="+mj-lt"/>
              </a:rPr>
              <a:t> </a:t>
            </a:r>
            <a:r>
              <a:rPr lang="tr-TR" i="1" dirty="0">
                <a:solidFill>
                  <a:schemeClr val="tx2"/>
                </a:solidFill>
                <a:latin typeface="+mj-lt"/>
              </a:rPr>
              <a:t>≠</a:t>
            </a:r>
            <a:r>
              <a:rPr lang="tr-TR" dirty="0">
                <a:solidFill>
                  <a:schemeClr val="tx2"/>
                </a:solidFill>
                <a:latin typeface="+mj-lt"/>
              </a:rPr>
              <a:t> </a:t>
            </a:r>
            <a:r>
              <a:rPr lang="tr-TR" i="1" dirty="0">
                <a:solidFill>
                  <a:schemeClr val="tx2"/>
                </a:solidFill>
                <a:latin typeface="+mj-lt"/>
              </a:rPr>
              <a:t>j</a:t>
            </a:r>
            <a:r>
              <a:rPr lang="tr-TR" dirty="0">
                <a:solidFill>
                  <a:schemeClr val="tx2"/>
                </a:solidFill>
                <a:latin typeface="+mj-lt"/>
              </a:rPr>
              <a:t>, Cov(ε</a:t>
            </a:r>
            <a:r>
              <a:rPr lang="tr-TR" i="1" baseline="-25000" dirty="0">
                <a:solidFill>
                  <a:schemeClr val="tx2"/>
                </a:solidFill>
                <a:latin typeface="+mj-lt"/>
              </a:rPr>
              <a:t>i</a:t>
            </a:r>
            <a:r>
              <a:rPr lang="tr-TR" dirty="0">
                <a:solidFill>
                  <a:schemeClr val="tx2"/>
                </a:solidFill>
                <a:latin typeface="+mj-lt"/>
              </a:rPr>
              <a:t> , </a:t>
            </a:r>
            <a:r>
              <a:rPr lang="tr-TR" i="1" dirty="0">
                <a:solidFill>
                  <a:schemeClr val="tx2"/>
                </a:solidFill>
                <a:latin typeface="+mj-lt"/>
              </a:rPr>
              <a:t>z</a:t>
            </a:r>
            <a:r>
              <a:rPr lang="tr-TR" i="1" baseline="-25000" dirty="0">
                <a:solidFill>
                  <a:schemeClr val="tx2"/>
                </a:solidFill>
                <a:latin typeface="+mj-lt"/>
              </a:rPr>
              <a:t>j</a:t>
            </a:r>
            <a:r>
              <a:rPr lang="tr-TR" dirty="0">
                <a:solidFill>
                  <a:schemeClr val="tx2"/>
                </a:solidFill>
                <a:latin typeface="+mj-lt"/>
              </a:rPr>
              <a:t>) =0 ,</a:t>
            </a:r>
          </a:p>
          <a:p>
            <a:pPr>
              <a:lnSpc>
                <a:spcPct val="90000"/>
              </a:lnSpc>
              <a:buFont typeface="Wingdings" pitchFamily="2" charset="2"/>
              <a:buNone/>
            </a:pPr>
            <a:r>
              <a:rPr lang="tr-TR" dirty="0">
                <a:solidFill>
                  <a:schemeClr val="tx2"/>
                </a:solidFill>
                <a:latin typeface="+mj-lt"/>
              </a:rPr>
              <a:t>	and </a:t>
            </a:r>
            <a:r>
              <a:rPr lang="tr-TR" i="1" dirty="0">
                <a:solidFill>
                  <a:schemeClr val="tx2"/>
                </a:solidFill>
                <a:latin typeface="+mj-lt"/>
              </a:rPr>
              <a:t>v</a:t>
            </a:r>
            <a:r>
              <a:rPr lang="tr-TR" i="1" baseline="-25000" dirty="0">
                <a:solidFill>
                  <a:schemeClr val="tx2"/>
                </a:solidFill>
                <a:latin typeface="+mj-lt"/>
              </a:rPr>
              <a:t>ij</a:t>
            </a:r>
            <a:r>
              <a:rPr lang="tr-TR" dirty="0">
                <a:solidFill>
                  <a:schemeClr val="tx2"/>
                </a:solidFill>
                <a:latin typeface="+mj-lt"/>
              </a:rPr>
              <a:t> are the </a:t>
            </a:r>
            <a:r>
              <a:rPr lang="tr-TR" dirty="0">
                <a:solidFill>
                  <a:schemeClr val="accent1"/>
                </a:solidFill>
                <a:latin typeface="+mj-lt"/>
              </a:rPr>
              <a:t>factor loadings</a:t>
            </a:r>
          </a:p>
          <a:p>
            <a:pPr>
              <a:lnSpc>
                <a:spcPct val="90000"/>
              </a:lnSpc>
            </a:pPr>
            <a:endParaRPr lang="tr-TR" b="1" i="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0" name="Rectangle 4"/>
          <p:cNvSpPr>
            <a:spLocks noGrp="1" noChangeArrowheads="1"/>
          </p:cNvSpPr>
          <p:nvPr>
            <p:ph type="title"/>
          </p:nvPr>
        </p:nvSpPr>
        <p:spPr/>
        <p:txBody>
          <a:bodyPr/>
          <a:lstStyle/>
          <a:p>
            <a:r>
              <a:rPr lang="tr-TR" dirty="0"/>
              <a:t>PCA vs FA</a:t>
            </a:r>
          </a:p>
        </p:txBody>
      </p:sp>
      <p:sp>
        <p:nvSpPr>
          <p:cNvPr id="10" name="Slide Number Placeholder 4"/>
          <p:cNvSpPr>
            <a:spLocks noGrp="1"/>
          </p:cNvSpPr>
          <p:nvPr>
            <p:ph type="sldNum" sz="quarter" idx="12"/>
          </p:nvPr>
        </p:nvSpPr>
        <p:spPr/>
        <p:txBody>
          <a:bodyPr>
            <a:normAutofit fontScale="85000" lnSpcReduction="20000"/>
          </a:bodyPr>
          <a:lstStyle/>
          <a:p>
            <a:fld id="{C39754F6-99EF-46D2-941A-22D6CD14A9FA}" type="slidenum">
              <a:rPr lang="tr-TR"/>
              <a:pPr/>
              <a:t>51</a:t>
            </a:fld>
            <a:endParaRPr lang="tr-TR"/>
          </a:p>
        </p:txBody>
      </p:sp>
      <p:sp>
        <p:nvSpPr>
          <p:cNvPr id="270343" name="Rectangle 7"/>
          <p:cNvSpPr>
            <a:spLocks noGrp="1" noChangeArrowheads="1"/>
          </p:cNvSpPr>
          <p:nvPr>
            <p:ph sz="quarter" idx="1"/>
          </p:nvPr>
        </p:nvSpPr>
        <p:spPr/>
        <p:txBody>
          <a:bodyPr/>
          <a:lstStyle/>
          <a:p>
            <a:r>
              <a:rPr lang="tr-TR" dirty="0">
                <a:solidFill>
                  <a:schemeClr val="tx2"/>
                </a:solidFill>
                <a:latin typeface="+mj-lt"/>
              </a:rPr>
              <a:t>PCA	From </a:t>
            </a:r>
            <a:r>
              <a:rPr lang="tr-TR" b="1" i="1" dirty="0">
                <a:solidFill>
                  <a:schemeClr val="tx2"/>
                </a:solidFill>
                <a:latin typeface="+mj-lt"/>
              </a:rPr>
              <a:t>x</a:t>
            </a:r>
            <a:r>
              <a:rPr lang="tr-TR" dirty="0">
                <a:solidFill>
                  <a:schemeClr val="tx2"/>
                </a:solidFill>
                <a:latin typeface="+mj-lt"/>
              </a:rPr>
              <a:t> to </a:t>
            </a:r>
            <a:r>
              <a:rPr lang="tr-TR" b="1" i="1" dirty="0">
                <a:solidFill>
                  <a:schemeClr val="tx2"/>
                </a:solidFill>
                <a:latin typeface="+mj-lt"/>
              </a:rPr>
              <a:t>z</a:t>
            </a:r>
            <a:r>
              <a:rPr lang="tr-TR" dirty="0">
                <a:solidFill>
                  <a:schemeClr val="tx2"/>
                </a:solidFill>
                <a:latin typeface="+mj-lt"/>
              </a:rPr>
              <a:t>    	</a:t>
            </a:r>
            <a:r>
              <a:rPr lang="tr-TR" b="1" i="1" dirty="0">
                <a:solidFill>
                  <a:schemeClr val="tx2"/>
                </a:solidFill>
                <a:latin typeface="+mj-lt"/>
              </a:rPr>
              <a:t>z </a:t>
            </a:r>
            <a:r>
              <a:rPr lang="tr-TR" dirty="0">
                <a:solidFill>
                  <a:schemeClr val="tx2"/>
                </a:solidFill>
                <a:latin typeface="+mj-lt"/>
              </a:rPr>
              <a:t>= </a:t>
            </a:r>
            <a:r>
              <a:rPr lang="tr-TR" b="1" dirty="0">
                <a:solidFill>
                  <a:schemeClr val="tx2"/>
                </a:solidFill>
                <a:latin typeface="+mj-lt"/>
              </a:rPr>
              <a:t>W</a:t>
            </a:r>
            <a:r>
              <a:rPr lang="tr-TR" i="1" baseline="30000" dirty="0">
                <a:solidFill>
                  <a:schemeClr val="tx2"/>
                </a:solidFill>
                <a:latin typeface="+mj-lt"/>
              </a:rPr>
              <a:t>T</a:t>
            </a:r>
            <a:r>
              <a:rPr lang="tr-TR" dirty="0">
                <a:solidFill>
                  <a:schemeClr val="tx2"/>
                </a:solidFill>
                <a:latin typeface="+mj-lt"/>
              </a:rPr>
              <a:t>(</a:t>
            </a:r>
            <a:r>
              <a:rPr lang="tr-TR" b="1" i="1" dirty="0">
                <a:solidFill>
                  <a:schemeClr val="tx2"/>
                </a:solidFill>
                <a:latin typeface="+mj-lt"/>
              </a:rPr>
              <a:t>x </a:t>
            </a:r>
            <a:r>
              <a:rPr lang="tr-TR" dirty="0">
                <a:solidFill>
                  <a:schemeClr val="tx2"/>
                </a:solidFill>
                <a:latin typeface="+mj-lt"/>
              </a:rPr>
              <a:t>– </a:t>
            </a:r>
            <a:r>
              <a:rPr lang="tr-TR" b="1" i="1" dirty="0">
                <a:solidFill>
                  <a:schemeClr val="tx2"/>
                </a:solidFill>
                <a:latin typeface="+mj-lt"/>
              </a:rPr>
              <a:t>µ</a:t>
            </a:r>
            <a:r>
              <a:rPr lang="tr-TR" dirty="0">
                <a:solidFill>
                  <a:schemeClr val="tx2"/>
                </a:solidFill>
                <a:latin typeface="+mj-lt"/>
              </a:rPr>
              <a:t>)</a:t>
            </a:r>
          </a:p>
          <a:p>
            <a:r>
              <a:rPr lang="tr-TR" dirty="0">
                <a:solidFill>
                  <a:schemeClr val="tx2"/>
                </a:solidFill>
                <a:latin typeface="+mj-lt"/>
              </a:rPr>
              <a:t>FA		From </a:t>
            </a:r>
            <a:r>
              <a:rPr lang="tr-TR" b="1" i="1" dirty="0">
                <a:solidFill>
                  <a:schemeClr val="tx2"/>
                </a:solidFill>
                <a:latin typeface="+mj-lt"/>
              </a:rPr>
              <a:t>z</a:t>
            </a:r>
            <a:r>
              <a:rPr lang="tr-TR" dirty="0">
                <a:solidFill>
                  <a:schemeClr val="tx2"/>
                </a:solidFill>
                <a:latin typeface="+mj-lt"/>
              </a:rPr>
              <a:t> to </a:t>
            </a:r>
            <a:r>
              <a:rPr lang="tr-TR" b="1" i="1" dirty="0">
                <a:solidFill>
                  <a:schemeClr val="tx2"/>
                </a:solidFill>
                <a:latin typeface="+mj-lt"/>
              </a:rPr>
              <a:t>x 		x </a:t>
            </a:r>
            <a:r>
              <a:rPr lang="tr-TR" dirty="0">
                <a:solidFill>
                  <a:schemeClr val="tx2"/>
                </a:solidFill>
                <a:latin typeface="+mj-lt"/>
              </a:rPr>
              <a:t>– </a:t>
            </a:r>
            <a:r>
              <a:rPr lang="tr-TR" b="1" i="1" dirty="0">
                <a:solidFill>
                  <a:schemeClr val="tx2"/>
                </a:solidFill>
                <a:latin typeface="+mj-lt"/>
              </a:rPr>
              <a:t>µ</a:t>
            </a:r>
            <a:r>
              <a:rPr lang="tr-TR" dirty="0">
                <a:solidFill>
                  <a:schemeClr val="tx2"/>
                </a:solidFill>
                <a:latin typeface="+mj-lt"/>
              </a:rPr>
              <a:t> = </a:t>
            </a:r>
            <a:r>
              <a:rPr lang="tr-TR" b="1" dirty="0">
                <a:solidFill>
                  <a:schemeClr val="tx2"/>
                </a:solidFill>
                <a:latin typeface="+mj-lt"/>
              </a:rPr>
              <a:t>V</a:t>
            </a:r>
            <a:r>
              <a:rPr lang="tr-TR" b="1" i="1" dirty="0">
                <a:solidFill>
                  <a:schemeClr val="tx2"/>
                </a:solidFill>
                <a:latin typeface="+mj-lt"/>
              </a:rPr>
              <a:t>z</a:t>
            </a:r>
            <a:r>
              <a:rPr lang="tr-TR" dirty="0">
                <a:solidFill>
                  <a:schemeClr val="tx2"/>
                </a:solidFill>
                <a:latin typeface="+mj-lt"/>
              </a:rPr>
              <a:t> + </a:t>
            </a:r>
            <a:r>
              <a:rPr lang="tr-TR" b="1" dirty="0">
                <a:solidFill>
                  <a:schemeClr val="tx2"/>
                </a:solidFill>
                <a:latin typeface="+mj-lt"/>
              </a:rPr>
              <a:t>ε</a:t>
            </a:r>
            <a:r>
              <a:rPr lang="tr-TR" dirty="0">
                <a:solidFill>
                  <a:schemeClr val="tx2"/>
                </a:solidFill>
                <a:latin typeface="+mj-lt"/>
              </a:rPr>
              <a:t> </a:t>
            </a:r>
          </a:p>
          <a:p>
            <a:pPr>
              <a:buFont typeface="Wingdings" pitchFamily="2" charset="2"/>
              <a:buNone/>
            </a:pPr>
            <a:endParaRPr lang="tr-TR" b="1" i="1" dirty="0"/>
          </a:p>
          <a:p>
            <a:endParaRPr lang="tr-TR" dirty="0"/>
          </a:p>
        </p:txBody>
      </p:sp>
      <p:pic>
        <p:nvPicPr>
          <p:cNvPr id="270349" name="Picture 13" descr="Drfa2-col"/>
          <p:cNvPicPr>
            <a:picLocks noChangeAspect="1" noChangeArrowheads="1"/>
          </p:cNvPicPr>
          <p:nvPr/>
        </p:nvPicPr>
        <p:blipFill>
          <a:blip r:embed="rId2" cstate="print"/>
          <a:srcRect/>
          <a:stretch>
            <a:fillRect/>
          </a:stretch>
        </p:blipFill>
        <p:spPr bwMode="auto">
          <a:xfrm>
            <a:off x="539750" y="2997200"/>
            <a:ext cx="8101013" cy="3378200"/>
          </a:xfrm>
          <a:prstGeom prst="rect">
            <a:avLst/>
          </a:prstGeom>
          <a:noFill/>
        </p:spPr>
      </p:pic>
      <p:sp>
        <p:nvSpPr>
          <p:cNvPr id="270344" name="Text Box 8"/>
          <p:cNvSpPr txBox="1">
            <a:spLocks noChangeArrowheads="1"/>
          </p:cNvSpPr>
          <p:nvPr/>
        </p:nvSpPr>
        <p:spPr bwMode="auto">
          <a:xfrm>
            <a:off x="539750" y="3573463"/>
            <a:ext cx="347663" cy="457200"/>
          </a:xfrm>
          <a:prstGeom prst="rect">
            <a:avLst/>
          </a:prstGeom>
          <a:noFill/>
          <a:ln w="9525">
            <a:noFill/>
            <a:miter lim="800000"/>
            <a:headEnd/>
            <a:tailEnd/>
          </a:ln>
          <a:effectLst/>
        </p:spPr>
        <p:txBody>
          <a:bodyPr>
            <a:spAutoFit/>
          </a:bodyPr>
          <a:lstStyle/>
          <a:p>
            <a:r>
              <a:rPr lang="tr-TR" sz="2400" b="1" i="1" dirty="0">
                <a:latin typeface="Lucida Bright" pitchFamily="18" charset="0"/>
              </a:rPr>
              <a:t>x</a:t>
            </a:r>
          </a:p>
        </p:txBody>
      </p:sp>
      <p:sp>
        <p:nvSpPr>
          <p:cNvPr id="270345" name="Text Box 9"/>
          <p:cNvSpPr txBox="1">
            <a:spLocks noChangeArrowheads="1"/>
          </p:cNvSpPr>
          <p:nvPr/>
        </p:nvSpPr>
        <p:spPr bwMode="auto">
          <a:xfrm>
            <a:off x="8027988" y="3500438"/>
            <a:ext cx="357187" cy="457200"/>
          </a:xfrm>
          <a:prstGeom prst="rect">
            <a:avLst/>
          </a:prstGeom>
          <a:noFill/>
          <a:ln w="9525">
            <a:noFill/>
            <a:miter lim="800000"/>
            <a:headEnd/>
            <a:tailEnd/>
          </a:ln>
          <a:effectLst/>
        </p:spPr>
        <p:txBody>
          <a:bodyPr wrap="none">
            <a:spAutoFit/>
          </a:bodyPr>
          <a:lstStyle/>
          <a:p>
            <a:r>
              <a:rPr lang="tr-TR" sz="2400" b="1" i="1" dirty="0">
                <a:latin typeface="Lucida Bright" pitchFamily="18" charset="0"/>
              </a:rPr>
              <a:t>z</a:t>
            </a:r>
          </a:p>
        </p:txBody>
      </p:sp>
      <p:sp>
        <p:nvSpPr>
          <p:cNvPr id="270346" name="Text Box 10"/>
          <p:cNvSpPr txBox="1">
            <a:spLocks noChangeArrowheads="1"/>
          </p:cNvSpPr>
          <p:nvPr/>
        </p:nvSpPr>
        <p:spPr bwMode="auto">
          <a:xfrm>
            <a:off x="539750" y="5516563"/>
            <a:ext cx="357188" cy="457200"/>
          </a:xfrm>
          <a:prstGeom prst="rect">
            <a:avLst/>
          </a:prstGeom>
          <a:noFill/>
          <a:ln w="9525">
            <a:noFill/>
            <a:miter lim="800000"/>
            <a:headEnd/>
            <a:tailEnd/>
          </a:ln>
          <a:effectLst/>
        </p:spPr>
        <p:txBody>
          <a:bodyPr wrap="none">
            <a:spAutoFit/>
          </a:bodyPr>
          <a:lstStyle/>
          <a:p>
            <a:r>
              <a:rPr lang="tr-TR" sz="2400" b="1" i="1">
                <a:latin typeface="Lucida Bright" pitchFamily="18" charset="0"/>
              </a:rPr>
              <a:t>z</a:t>
            </a:r>
          </a:p>
        </p:txBody>
      </p:sp>
      <p:sp>
        <p:nvSpPr>
          <p:cNvPr id="270347" name="Text Box 11"/>
          <p:cNvSpPr txBox="1">
            <a:spLocks noChangeArrowheads="1"/>
          </p:cNvSpPr>
          <p:nvPr/>
        </p:nvSpPr>
        <p:spPr bwMode="auto">
          <a:xfrm>
            <a:off x="8027988" y="5445125"/>
            <a:ext cx="347662" cy="457200"/>
          </a:xfrm>
          <a:prstGeom prst="rect">
            <a:avLst/>
          </a:prstGeom>
          <a:noFill/>
          <a:ln w="9525">
            <a:noFill/>
            <a:miter lim="800000"/>
            <a:headEnd/>
            <a:tailEnd/>
          </a:ln>
          <a:effectLst/>
        </p:spPr>
        <p:txBody>
          <a:bodyPr wrap="none">
            <a:spAutoFit/>
          </a:bodyPr>
          <a:lstStyle/>
          <a:p>
            <a:r>
              <a:rPr lang="tr-TR" sz="2400" b="1" i="1">
                <a:latin typeface="Lucida Bright" pitchFamily="18" charset="0"/>
              </a:rPr>
              <a:t>x</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p:txBody>
          <a:bodyPr/>
          <a:lstStyle/>
          <a:p>
            <a:r>
              <a:rPr lang="tr-TR" dirty="0"/>
              <a:t>Factor Analysis</a:t>
            </a:r>
          </a:p>
        </p:txBody>
      </p:sp>
      <p:sp>
        <p:nvSpPr>
          <p:cNvPr id="6" name="Slide Number Placeholder 4"/>
          <p:cNvSpPr>
            <a:spLocks noGrp="1"/>
          </p:cNvSpPr>
          <p:nvPr>
            <p:ph type="sldNum" sz="quarter" idx="12"/>
          </p:nvPr>
        </p:nvSpPr>
        <p:spPr/>
        <p:txBody>
          <a:bodyPr>
            <a:normAutofit fontScale="85000" lnSpcReduction="20000"/>
          </a:bodyPr>
          <a:lstStyle/>
          <a:p>
            <a:fld id="{58F76995-6D6A-4B8C-9FF9-20CAE49542B1}" type="slidenum">
              <a:rPr lang="tr-TR"/>
              <a:pPr/>
              <a:t>52</a:t>
            </a:fld>
            <a:endParaRPr lang="tr-TR"/>
          </a:p>
        </p:txBody>
      </p:sp>
      <p:sp>
        <p:nvSpPr>
          <p:cNvPr id="272389" name="Rectangle 5"/>
          <p:cNvSpPr>
            <a:spLocks noGrp="1" noChangeArrowheads="1"/>
          </p:cNvSpPr>
          <p:nvPr>
            <p:ph sz="quarter" idx="1"/>
          </p:nvPr>
        </p:nvSpPr>
        <p:spPr/>
        <p:txBody>
          <a:bodyPr/>
          <a:lstStyle/>
          <a:p>
            <a:r>
              <a:rPr lang="tr-TR" dirty="0">
                <a:solidFill>
                  <a:schemeClr val="tx2"/>
                </a:solidFill>
                <a:latin typeface="+mj-lt"/>
              </a:rPr>
              <a:t>In FA, factors </a:t>
            </a:r>
            <a:r>
              <a:rPr lang="tr-TR" i="1" dirty="0">
                <a:solidFill>
                  <a:schemeClr val="tx2"/>
                </a:solidFill>
                <a:latin typeface="+mj-lt"/>
              </a:rPr>
              <a:t>z</a:t>
            </a:r>
            <a:r>
              <a:rPr lang="tr-TR" i="1" baseline="-25000" dirty="0">
                <a:solidFill>
                  <a:schemeClr val="tx2"/>
                </a:solidFill>
                <a:latin typeface="+mj-lt"/>
              </a:rPr>
              <a:t>j</a:t>
            </a:r>
            <a:r>
              <a:rPr lang="tr-TR" dirty="0">
                <a:solidFill>
                  <a:schemeClr val="tx2"/>
                </a:solidFill>
                <a:latin typeface="+mj-lt"/>
              </a:rPr>
              <a:t> are stretched, rotated and translated to generate </a:t>
            </a:r>
            <a:r>
              <a:rPr lang="tr-TR" b="1" i="1" dirty="0">
                <a:solidFill>
                  <a:schemeClr val="tx2"/>
                </a:solidFill>
                <a:latin typeface="+mj-lt"/>
              </a:rPr>
              <a:t>x</a:t>
            </a:r>
          </a:p>
        </p:txBody>
      </p:sp>
      <p:pic>
        <p:nvPicPr>
          <p:cNvPr id="272391" name="Picture 7" descr="Drfa-col"/>
          <p:cNvPicPr>
            <a:picLocks noChangeAspect="1" noChangeArrowheads="1"/>
          </p:cNvPicPr>
          <p:nvPr/>
        </p:nvPicPr>
        <p:blipFill>
          <a:blip r:embed="rId2" cstate="print"/>
          <a:srcRect/>
          <a:stretch>
            <a:fillRect/>
          </a:stretch>
        </p:blipFill>
        <p:spPr bwMode="auto">
          <a:xfrm>
            <a:off x="827088" y="3068638"/>
            <a:ext cx="7667625" cy="3316287"/>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910E5-3D8C-6502-386C-763E3E601ED7}"/>
              </a:ext>
            </a:extLst>
          </p:cNvPr>
          <p:cNvSpPr>
            <a:spLocks noGrp="1"/>
          </p:cNvSpPr>
          <p:nvPr>
            <p:ph type="title"/>
          </p:nvPr>
        </p:nvSpPr>
        <p:spPr/>
        <p:txBody>
          <a:bodyPr/>
          <a:lstStyle/>
          <a:p>
            <a:r>
              <a:rPr lang="en-IN"/>
              <a:t>m</a:t>
            </a:r>
          </a:p>
        </p:txBody>
      </p:sp>
      <p:sp>
        <p:nvSpPr>
          <p:cNvPr id="3" name="Slide Number Placeholder 2">
            <a:extLst>
              <a:ext uri="{FF2B5EF4-FFF2-40B4-BE49-F238E27FC236}">
                <a16:creationId xmlns:a16="http://schemas.microsoft.com/office/drawing/2014/main" id="{A4C589E9-3249-1D70-8AFB-705714201798}"/>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53</a:t>
            </a:fld>
            <a:endParaRPr lang="tr-TR"/>
          </a:p>
        </p:txBody>
      </p:sp>
      <p:graphicFrame>
        <p:nvGraphicFramePr>
          <p:cNvPr id="6" name="Content Placeholder 5">
            <a:extLst>
              <a:ext uri="{FF2B5EF4-FFF2-40B4-BE49-F238E27FC236}">
                <a16:creationId xmlns:a16="http://schemas.microsoft.com/office/drawing/2014/main" id="{5B93F93A-555B-F61A-83E4-F3782E23D5B5}"/>
              </a:ext>
            </a:extLst>
          </p:cNvPr>
          <p:cNvGraphicFramePr>
            <a:graphicFrameLocks noGrp="1"/>
          </p:cNvGraphicFramePr>
          <p:nvPr>
            <p:ph sz="quarter" idx="1"/>
            <p:extLst>
              <p:ext uri="{D42A27DB-BD31-4B8C-83A1-F6EECF244321}">
                <p14:modId xmlns:p14="http://schemas.microsoft.com/office/powerpoint/2010/main" val="1272423826"/>
              </p:ext>
            </p:extLst>
          </p:nvPr>
        </p:nvGraphicFramePr>
        <p:xfrm>
          <a:off x="827584" y="1219200"/>
          <a:ext cx="6984777" cy="4850296"/>
        </p:xfrm>
        <a:graphic>
          <a:graphicData uri="http://schemas.openxmlformats.org/drawingml/2006/table">
            <a:tbl>
              <a:tblPr/>
              <a:tblGrid>
                <a:gridCol w="2328259">
                  <a:extLst>
                    <a:ext uri="{9D8B030D-6E8A-4147-A177-3AD203B41FA5}">
                      <a16:colId xmlns:a16="http://schemas.microsoft.com/office/drawing/2014/main" val="2539000584"/>
                    </a:ext>
                  </a:extLst>
                </a:gridCol>
                <a:gridCol w="2328259">
                  <a:extLst>
                    <a:ext uri="{9D8B030D-6E8A-4147-A177-3AD203B41FA5}">
                      <a16:colId xmlns:a16="http://schemas.microsoft.com/office/drawing/2014/main" val="3241219479"/>
                    </a:ext>
                  </a:extLst>
                </a:gridCol>
                <a:gridCol w="2328259">
                  <a:extLst>
                    <a:ext uri="{9D8B030D-6E8A-4147-A177-3AD203B41FA5}">
                      <a16:colId xmlns:a16="http://schemas.microsoft.com/office/drawing/2014/main" val="2382305609"/>
                    </a:ext>
                  </a:extLst>
                </a:gridCol>
              </a:tblGrid>
              <a:tr h="508221">
                <a:tc>
                  <a:txBody>
                    <a:bodyPr/>
                    <a:lstStyle/>
                    <a:p>
                      <a:pPr algn="just" fontAlgn="base"/>
                      <a:endParaRPr lang="en-IN" sz="1400" dirty="0">
                        <a:effectLst/>
                        <a:latin typeface="inherit"/>
                      </a:endParaRPr>
                    </a:p>
                  </a:txBody>
                  <a:tcPr marL="39094" marR="39094" marT="19547" marB="19547" anchor="ctr">
                    <a:lnL>
                      <a:noFill/>
                    </a:lnL>
                    <a:lnR>
                      <a:noFill/>
                    </a:lnR>
                    <a:lnT>
                      <a:noFill/>
                    </a:lnT>
                    <a:lnB>
                      <a:noFill/>
                    </a:lnB>
                    <a:solidFill>
                      <a:srgbClr val="FAFAFA"/>
                    </a:solidFill>
                  </a:tcPr>
                </a:tc>
                <a:tc>
                  <a:txBody>
                    <a:bodyPr/>
                    <a:lstStyle/>
                    <a:p>
                      <a:pPr algn="just" fontAlgn="base"/>
                      <a:br>
                        <a:rPr lang="en-IN" sz="1400" b="1" dirty="0">
                          <a:effectLst/>
                          <a:latin typeface="inherit"/>
                        </a:rPr>
                      </a:br>
                      <a:r>
                        <a:rPr lang="en-IN" sz="1400" b="1" dirty="0">
                          <a:effectLst/>
                          <a:latin typeface="inherit"/>
                        </a:rPr>
                        <a:t>                                                                                         Principal Component Analysis</a:t>
                      </a:r>
                      <a:endParaRPr lang="en-IN" sz="1400" dirty="0">
                        <a:effectLst/>
                        <a:latin typeface="inherit"/>
                      </a:endParaRPr>
                    </a:p>
                  </a:txBody>
                  <a:tcPr marL="39094" marR="39094" marT="19547" marB="19547" anchor="ctr">
                    <a:lnL>
                      <a:noFill/>
                    </a:lnL>
                    <a:lnR>
                      <a:noFill/>
                    </a:lnR>
                    <a:lnT>
                      <a:noFill/>
                    </a:lnT>
                    <a:lnB>
                      <a:noFill/>
                    </a:lnB>
                    <a:solidFill>
                      <a:srgbClr val="FAFAFA"/>
                    </a:solidFill>
                  </a:tcPr>
                </a:tc>
                <a:tc>
                  <a:txBody>
                    <a:bodyPr/>
                    <a:lstStyle/>
                    <a:p>
                      <a:pPr algn="just" fontAlgn="base"/>
                      <a:r>
                        <a:rPr lang="en-IN" sz="1400" b="1" dirty="0">
                          <a:effectLst/>
                          <a:latin typeface="inherit"/>
                        </a:rPr>
                        <a:t>Factor Analysis</a:t>
                      </a:r>
                      <a:endParaRPr lang="en-IN" sz="1400" dirty="0">
                        <a:effectLst/>
                        <a:latin typeface="inherit"/>
                      </a:endParaRPr>
                    </a:p>
                  </a:txBody>
                  <a:tcPr marL="39094" marR="39094" marT="19547" marB="19547" anchor="ctr">
                    <a:lnL>
                      <a:noFill/>
                    </a:lnL>
                  </a:tcPr>
                </a:tc>
                <a:extLst>
                  <a:ext uri="{0D108BD9-81ED-4DB2-BD59-A6C34878D82A}">
                    <a16:rowId xmlns:a16="http://schemas.microsoft.com/office/drawing/2014/main" val="2865823139"/>
                  </a:ext>
                </a:extLst>
              </a:tr>
              <a:tr h="1094630">
                <a:tc>
                  <a:txBody>
                    <a:bodyPr/>
                    <a:lstStyle/>
                    <a:p>
                      <a:pPr algn="just" fontAlgn="base"/>
                      <a:r>
                        <a:rPr lang="en-IN" sz="1400" dirty="0">
                          <a:effectLst/>
                          <a:latin typeface="inherit"/>
                        </a:rPr>
                        <a:t>Meaning</a:t>
                      </a:r>
                    </a:p>
                  </a:txBody>
                  <a:tcPr marL="39094" marR="39094" marT="19547" marB="19547" anchor="ctr">
                    <a:lnL>
                      <a:noFill/>
                    </a:lnL>
                    <a:lnR>
                      <a:noFill/>
                    </a:lnR>
                    <a:lnT>
                      <a:noFill/>
                    </a:lnT>
                    <a:lnB>
                      <a:noFill/>
                    </a:lnB>
                    <a:solidFill>
                      <a:srgbClr val="FFFFFF"/>
                    </a:solidFill>
                  </a:tcPr>
                </a:tc>
                <a:tc>
                  <a:txBody>
                    <a:bodyPr/>
                    <a:lstStyle/>
                    <a:p>
                      <a:pPr algn="just" fontAlgn="base"/>
                      <a:r>
                        <a:rPr lang="en-US" sz="1400" dirty="0">
                          <a:effectLst/>
                          <a:latin typeface="inherit"/>
                        </a:rPr>
                        <a:t>A component is a derived new dimension (or variable) so that the derived variables are linearly independent of each other.</a:t>
                      </a:r>
                    </a:p>
                  </a:txBody>
                  <a:tcPr marL="39094" marR="39094" marT="19547" marB="19547" anchor="ctr">
                    <a:lnL>
                      <a:noFill/>
                    </a:lnL>
                    <a:lnR>
                      <a:noFill/>
                    </a:lnR>
                    <a:lnT>
                      <a:noFill/>
                    </a:lnT>
                    <a:lnB>
                      <a:noFill/>
                    </a:lnB>
                    <a:solidFill>
                      <a:srgbClr val="FFFFFF"/>
                    </a:solidFill>
                  </a:tcPr>
                </a:tc>
                <a:tc>
                  <a:txBody>
                    <a:bodyPr/>
                    <a:lstStyle/>
                    <a:p>
                      <a:pPr algn="just" fontAlgn="base"/>
                      <a:r>
                        <a:rPr lang="en-US" sz="1400">
                          <a:effectLst/>
                          <a:latin typeface="inherit"/>
                        </a:rPr>
                        <a:t>A factor (or latent) is a common or underlying element with which several other variables are correlated.</a:t>
                      </a:r>
                    </a:p>
                  </a:txBody>
                  <a:tcPr marL="39094" marR="39094" marT="19547" marB="19547" anchor="ctr">
                    <a:lnL>
                      <a:noFill/>
                    </a:lnL>
                    <a:lnR>
                      <a:noFill/>
                    </a:lnR>
                    <a:lnB>
                      <a:noFill/>
                    </a:lnB>
                    <a:solidFill>
                      <a:srgbClr val="FFFFFF"/>
                    </a:solidFill>
                  </a:tcPr>
                </a:tc>
                <a:extLst>
                  <a:ext uri="{0D108BD9-81ED-4DB2-BD59-A6C34878D82A}">
                    <a16:rowId xmlns:a16="http://schemas.microsoft.com/office/drawing/2014/main" val="303593873"/>
                  </a:ext>
                </a:extLst>
              </a:tr>
              <a:tr h="2150165">
                <a:tc>
                  <a:txBody>
                    <a:bodyPr/>
                    <a:lstStyle/>
                    <a:p>
                      <a:pPr algn="just" fontAlgn="base"/>
                      <a:r>
                        <a:rPr lang="en-IN" sz="1400">
                          <a:effectLst/>
                          <a:latin typeface="inherit"/>
                        </a:rPr>
                        <a:t>Purpose</a:t>
                      </a:r>
                    </a:p>
                  </a:txBody>
                  <a:tcPr marL="39094" marR="39094" marT="19547" marB="19547" anchor="ctr">
                    <a:lnL>
                      <a:noFill/>
                    </a:lnL>
                    <a:lnR>
                      <a:noFill/>
                    </a:lnR>
                    <a:lnT>
                      <a:noFill/>
                    </a:lnT>
                    <a:lnB>
                      <a:noFill/>
                    </a:lnB>
                    <a:solidFill>
                      <a:srgbClr val="FAFAFA"/>
                    </a:solidFill>
                  </a:tcPr>
                </a:tc>
                <a:tc>
                  <a:txBody>
                    <a:bodyPr/>
                    <a:lstStyle/>
                    <a:p>
                      <a:pPr algn="just" fontAlgn="base"/>
                      <a:r>
                        <a:rPr lang="en-US" sz="1400" dirty="0">
                          <a:effectLst/>
                          <a:latin typeface="inherit"/>
                        </a:rPr>
                        <a:t>PCA is used to decompose the data into a smaller number of components and therefore is a type of </a:t>
                      </a:r>
                      <a:r>
                        <a:rPr lang="en-US" sz="1400" b="1" dirty="0">
                          <a:effectLst/>
                          <a:latin typeface="inherit"/>
                        </a:rPr>
                        <a:t>Singular Value Decomposition (SVD)</a:t>
                      </a:r>
                      <a:r>
                        <a:rPr lang="en-US" sz="1400" dirty="0">
                          <a:effectLst/>
                          <a:latin typeface="inherit"/>
                        </a:rPr>
                        <a:t>.</a:t>
                      </a:r>
                    </a:p>
                  </a:txBody>
                  <a:tcPr marL="39094" marR="39094" marT="19547" marB="19547" anchor="ctr">
                    <a:lnL>
                      <a:noFill/>
                    </a:lnL>
                    <a:lnR>
                      <a:noFill/>
                    </a:lnR>
                    <a:lnT>
                      <a:noFill/>
                    </a:lnT>
                    <a:lnB>
                      <a:noFill/>
                    </a:lnB>
                    <a:solidFill>
                      <a:srgbClr val="FAFAFA"/>
                    </a:solidFill>
                  </a:tcPr>
                </a:tc>
                <a:tc>
                  <a:txBody>
                    <a:bodyPr/>
                    <a:lstStyle/>
                    <a:p>
                      <a:pPr algn="just" fontAlgn="base"/>
                      <a:r>
                        <a:rPr lang="en-US" sz="1400" dirty="0">
                          <a:effectLst/>
                          <a:latin typeface="inherit"/>
                        </a:rPr>
                        <a:t>Factor Analysis is used to understand the underlying </a:t>
                      </a:r>
                      <a:r>
                        <a:rPr lang="en-US" sz="1400" dirty="0" err="1">
                          <a:effectLst/>
                          <a:latin typeface="inherit"/>
                        </a:rPr>
                        <a:t>‘cause</a:t>
                      </a:r>
                      <a:r>
                        <a:rPr lang="en-US" sz="1400" dirty="0">
                          <a:effectLst/>
                          <a:latin typeface="inherit"/>
                        </a:rPr>
                        <a:t>’ which these factors (latent or constituents) capture much of the information of a set of variables in the dataset data. Hence, it is also known as </a:t>
                      </a:r>
                      <a:r>
                        <a:rPr lang="en-US" sz="1400" b="1" dirty="0">
                          <a:effectLst/>
                          <a:latin typeface="inherit"/>
                        </a:rPr>
                        <a:t>Common Factor Analysis (CFA).</a:t>
                      </a:r>
                      <a:endParaRPr lang="en-US" sz="1400" dirty="0">
                        <a:effectLst/>
                        <a:latin typeface="inherit"/>
                      </a:endParaRPr>
                    </a:p>
                  </a:txBody>
                  <a:tcPr marL="39094" marR="39094" marT="19547" marB="19547" anchor="ctr">
                    <a:lnL>
                      <a:noFill/>
                    </a:lnL>
                    <a:lnR>
                      <a:noFill/>
                    </a:lnR>
                    <a:lnT>
                      <a:noFill/>
                    </a:lnT>
                    <a:lnB>
                      <a:noFill/>
                    </a:lnB>
                    <a:solidFill>
                      <a:srgbClr val="FAFAFA"/>
                    </a:solidFill>
                  </a:tcPr>
                </a:tc>
                <a:extLst>
                  <a:ext uri="{0D108BD9-81ED-4DB2-BD59-A6C34878D82A}">
                    <a16:rowId xmlns:a16="http://schemas.microsoft.com/office/drawing/2014/main" val="4080689786"/>
                  </a:ext>
                </a:extLst>
              </a:tr>
              <a:tr h="742784">
                <a:tc>
                  <a:txBody>
                    <a:bodyPr/>
                    <a:lstStyle/>
                    <a:p>
                      <a:pPr algn="just" fontAlgn="base"/>
                      <a:r>
                        <a:rPr lang="en-IN" sz="1400">
                          <a:effectLst/>
                          <a:latin typeface="inherit"/>
                        </a:rPr>
                        <a:t>Assumption</a:t>
                      </a:r>
                    </a:p>
                  </a:txBody>
                  <a:tcPr marL="39094" marR="39094" marT="19547" marB="19547" anchor="ctr">
                    <a:lnL>
                      <a:noFill/>
                    </a:lnL>
                    <a:lnR>
                      <a:noFill/>
                    </a:lnR>
                    <a:lnT>
                      <a:noFill/>
                    </a:lnT>
                    <a:lnB>
                      <a:noFill/>
                    </a:lnB>
                    <a:solidFill>
                      <a:srgbClr val="FFFFFF"/>
                    </a:solidFill>
                  </a:tcPr>
                </a:tc>
                <a:tc>
                  <a:txBody>
                    <a:bodyPr/>
                    <a:lstStyle/>
                    <a:p>
                      <a:pPr algn="just" fontAlgn="base"/>
                      <a:r>
                        <a:rPr lang="en-US" sz="1400">
                          <a:effectLst/>
                          <a:latin typeface="inherit"/>
                        </a:rPr>
                        <a:t>PCA looks to identify the dimensions that are composites of the observed predictors.</a:t>
                      </a:r>
                    </a:p>
                  </a:txBody>
                  <a:tcPr marL="39094" marR="39094" marT="19547" marB="19547" anchor="ctr">
                    <a:lnL>
                      <a:noFill/>
                    </a:lnL>
                    <a:lnR>
                      <a:noFill/>
                    </a:lnR>
                    <a:lnT>
                      <a:noFill/>
                    </a:lnT>
                    <a:lnB>
                      <a:noFill/>
                    </a:lnB>
                    <a:solidFill>
                      <a:srgbClr val="FFFFFF"/>
                    </a:solidFill>
                  </a:tcPr>
                </a:tc>
                <a:tc>
                  <a:txBody>
                    <a:bodyPr/>
                    <a:lstStyle/>
                    <a:p>
                      <a:pPr algn="just" fontAlgn="base"/>
                      <a:r>
                        <a:rPr lang="en-US" sz="1400" dirty="0">
                          <a:effectLst/>
                          <a:latin typeface="inherit"/>
                        </a:rPr>
                        <a:t>Factor analysis explicitly presumes that the latent (or factors) exist in the given data.</a:t>
                      </a:r>
                    </a:p>
                  </a:txBody>
                  <a:tcPr marL="39094" marR="39094" marT="19547" marB="19547" anchor="ctr">
                    <a:lnL>
                      <a:noFill/>
                    </a:lnL>
                    <a:lnR>
                      <a:noFill/>
                    </a:lnR>
                    <a:lnT>
                      <a:noFill/>
                    </a:lnT>
                    <a:lnB>
                      <a:noFill/>
                    </a:lnB>
                    <a:solidFill>
                      <a:srgbClr val="FFFFFF"/>
                    </a:solidFill>
                  </a:tcPr>
                </a:tc>
                <a:extLst>
                  <a:ext uri="{0D108BD9-81ED-4DB2-BD59-A6C34878D82A}">
                    <a16:rowId xmlns:a16="http://schemas.microsoft.com/office/drawing/2014/main" val="4063259330"/>
                  </a:ext>
                </a:extLst>
              </a:tr>
            </a:tbl>
          </a:graphicData>
        </a:graphic>
      </p:graphicFrame>
    </p:spTree>
    <p:extLst>
      <p:ext uri="{BB962C8B-B14F-4D97-AF65-F5344CB8AC3E}">
        <p14:creationId xmlns:p14="http://schemas.microsoft.com/office/powerpoint/2010/main" val="13084660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4602-0153-7E8D-E72D-3676FC05A902}"/>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1205D64D-B771-0F2C-C132-19416DEF59C6}"/>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54</a:t>
            </a:fld>
            <a:endParaRPr lang="tr-TR"/>
          </a:p>
        </p:txBody>
      </p:sp>
      <p:graphicFrame>
        <p:nvGraphicFramePr>
          <p:cNvPr id="5" name="Content Placeholder 4">
            <a:extLst>
              <a:ext uri="{FF2B5EF4-FFF2-40B4-BE49-F238E27FC236}">
                <a16:creationId xmlns:a16="http://schemas.microsoft.com/office/drawing/2014/main" id="{190BCA9E-310D-209F-EC2B-E180F5688B4E}"/>
              </a:ext>
            </a:extLst>
          </p:cNvPr>
          <p:cNvGraphicFramePr>
            <a:graphicFrameLocks noGrp="1"/>
          </p:cNvGraphicFramePr>
          <p:nvPr>
            <p:ph sz="quarter" idx="1"/>
            <p:extLst>
              <p:ext uri="{D42A27DB-BD31-4B8C-83A1-F6EECF244321}">
                <p14:modId xmlns:p14="http://schemas.microsoft.com/office/powerpoint/2010/main" val="1767910041"/>
              </p:ext>
            </p:extLst>
          </p:nvPr>
        </p:nvGraphicFramePr>
        <p:xfrm>
          <a:off x="1475657" y="1260987"/>
          <a:ext cx="6120678" cy="5021826"/>
        </p:xfrm>
        <a:graphic>
          <a:graphicData uri="http://schemas.openxmlformats.org/drawingml/2006/table">
            <a:tbl>
              <a:tblPr/>
              <a:tblGrid>
                <a:gridCol w="2040226">
                  <a:extLst>
                    <a:ext uri="{9D8B030D-6E8A-4147-A177-3AD203B41FA5}">
                      <a16:colId xmlns:a16="http://schemas.microsoft.com/office/drawing/2014/main" val="3411137820"/>
                    </a:ext>
                  </a:extLst>
                </a:gridCol>
                <a:gridCol w="2040226">
                  <a:extLst>
                    <a:ext uri="{9D8B030D-6E8A-4147-A177-3AD203B41FA5}">
                      <a16:colId xmlns:a16="http://schemas.microsoft.com/office/drawing/2014/main" val="2455039682"/>
                    </a:ext>
                  </a:extLst>
                </a:gridCol>
                <a:gridCol w="2040226">
                  <a:extLst>
                    <a:ext uri="{9D8B030D-6E8A-4147-A177-3AD203B41FA5}">
                      <a16:colId xmlns:a16="http://schemas.microsoft.com/office/drawing/2014/main" val="682669296"/>
                    </a:ext>
                  </a:extLst>
                </a:gridCol>
              </a:tblGrid>
              <a:tr h="1208548">
                <a:tc>
                  <a:txBody>
                    <a:bodyPr/>
                    <a:lstStyle/>
                    <a:p>
                      <a:pPr algn="just" fontAlgn="base"/>
                      <a:r>
                        <a:rPr lang="en-IN" sz="1600" dirty="0">
                          <a:effectLst/>
                          <a:latin typeface="inherit"/>
                        </a:rPr>
                        <a:t>Objective</a:t>
                      </a:r>
                    </a:p>
                  </a:txBody>
                  <a:tcPr marL="48342" marR="48342" marT="24171" marB="24171" anchor="ctr">
                    <a:lnL>
                      <a:noFill/>
                    </a:lnL>
                    <a:lnR>
                      <a:noFill/>
                    </a:lnR>
                    <a:lnT>
                      <a:noFill/>
                    </a:lnT>
                    <a:lnB>
                      <a:noFill/>
                    </a:lnB>
                    <a:solidFill>
                      <a:srgbClr val="FAFAFA"/>
                    </a:solidFill>
                  </a:tcPr>
                </a:tc>
                <a:tc>
                  <a:txBody>
                    <a:bodyPr/>
                    <a:lstStyle/>
                    <a:p>
                      <a:pPr algn="just" fontAlgn="base"/>
                      <a:r>
                        <a:rPr lang="en-US" sz="1600">
                          <a:effectLst/>
                          <a:latin typeface="inherit"/>
                        </a:rPr>
                        <a:t>The aim of PCA is to explain as much of the cumulative variance in the predictors (or variables) as possible.</a:t>
                      </a:r>
                    </a:p>
                  </a:txBody>
                  <a:tcPr marL="48342" marR="48342" marT="24171" marB="24171" anchor="ctr">
                    <a:lnL>
                      <a:noFill/>
                    </a:lnL>
                    <a:lnR>
                      <a:noFill/>
                    </a:lnR>
                    <a:lnT>
                      <a:noFill/>
                    </a:lnT>
                    <a:lnB>
                      <a:noFill/>
                    </a:lnB>
                    <a:solidFill>
                      <a:srgbClr val="FAFAFA"/>
                    </a:solidFill>
                  </a:tcPr>
                </a:tc>
                <a:tc>
                  <a:txBody>
                    <a:bodyPr/>
                    <a:lstStyle/>
                    <a:p>
                      <a:pPr algn="just" fontAlgn="base"/>
                      <a:r>
                        <a:rPr lang="en-US" sz="1600">
                          <a:effectLst/>
                          <a:latin typeface="inherit"/>
                        </a:rPr>
                        <a:t>FA focuses on explaining the covariances or the correlations between the variables.</a:t>
                      </a:r>
                    </a:p>
                  </a:txBody>
                  <a:tcPr marL="48342" marR="48342" marT="24171" marB="24171" anchor="ctr">
                    <a:lnL>
                      <a:noFill/>
                    </a:lnL>
                    <a:lnR>
                      <a:noFill/>
                    </a:lnR>
                    <a:lnT>
                      <a:noFill/>
                    </a:lnT>
                    <a:lnB>
                      <a:noFill/>
                    </a:lnB>
                    <a:solidFill>
                      <a:srgbClr val="FAFAFA"/>
                    </a:solidFill>
                  </a:tcPr>
                </a:tc>
                <a:extLst>
                  <a:ext uri="{0D108BD9-81ED-4DB2-BD59-A6C34878D82A}">
                    <a16:rowId xmlns:a16="http://schemas.microsoft.com/office/drawing/2014/main" val="54221761"/>
                  </a:ext>
                </a:extLst>
              </a:tr>
              <a:tr h="2223729">
                <a:tc>
                  <a:txBody>
                    <a:bodyPr/>
                    <a:lstStyle/>
                    <a:p>
                      <a:pPr algn="just" fontAlgn="base"/>
                      <a:r>
                        <a:rPr lang="en-US" sz="1600">
                          <a:effectLst/>
                          <a:latin typeface="inherit"/>
                        </a:rPr>
                        <a:t>How much variation is explained?</a:t>
                      </a:r>
                    </a:p>
                  </a:txBody>
                  <a:tcPr marL="48342" marR="48342" marT="24171" marB="24171" anchor="ctr">
                    <a:lnL>
                      <a:noFill/>
                    </a:lnL>
                    <a:lnR>
                      <a:noFill/>
                    </a:lnR>
                    <a:lnT>
                      <a:noFill/>
                    </a:lnT>
                    <a:lnB>
                      <a:noFill/>
                    </a:lnB>
                    <a:solidFill>
                      <a:srgbClr val="FFFFFF"/>
                    </a:solidFill>
                  </a:tcPr>
                </a:tc>
                <a:tc>
                  <a:txBody>
                    <a:bodyPr/>
                    <a:lstStyle/>
                    <a:p>
                      <a:pPr algn="just" fontAlgn="base"/>
                      <a:r>
                        <a:rPr lang="en-US" sz="1600" dirty="0">
                          <a:effectLst/>
                          <a:latin typeface="inherit"/>
                        </a:rPr>
                        <a:t>The components explain all the variance in the data. PCA captures the maximum variance in the first component, then in the second component, and henceforth followed by the other components.</a:t>
                      </a:r>
                    </a:p>
                  </a:txBody>
                  <a:tcPr marL="48342" marR="48342" marT="24171" marB="24171" anchor="ctr">
                    <a:lnL>
                      <a:noFill/>
                    </a:lnL>
                    <a:lnR>
                      <a:noFill/>
                    </a:lnR>
                    <a:lnT>
                      <a:noFill/>
                    </a:lnT>
                    <a:lnB>
                      <a:noFill/>
                    </a:lnB>
                    <a:solidFill>
                      <a:srgbClr val="FFFFFF"/>
                    </a:solidFill>
                  </a:tcPr>
                </a:tc>
                <a:tc>
                  <a:txBody>
                    <a:bodyPr/>
                    <a:lstStyle/>
                    <a:p>
                      <a:pPr algn="just" fontAlgn="base"/>
                      <a:r>
                        <a:rPr lang="en-US" sz="1600" dirty="0">
                          <a:effectLst/>
                          <a:latin typeface="inherit"/>
                        </a:rPr>
                        <a:t>The latent themselves are not directly measurable, and they do not explain all the variance in the data. Hence, it results in an error term that is unique to each measured variable.</a:t>
                      </a:r>
                    </a:p>
                  </a:txBody>
                  <a:tcPr marL="48342" marR="48342" marT="24171" marB="24171" anchor="ctr">
                    <a:lnL>
                      <a:noFill/>
                    </a:lnL>
                    <a:lnR>
                      <a:noFill/>
                    </a:lnR>
                    <a:lnT>
                      <a:noFill/>
                    </a:lnT>
                    <a:lnB>
                      <a:noFill/>
                    </a:lnB>
                    <a:solidFill>
                      <a:srgbClr val="FFFFFF"/>
                    </a:solidFill>
                  </a:tcPr>
                </a:tc>
                <a:extLst>
                  <a:ext uri="{0D108BD9-81ED-4DB2-BD59-A6C34878D82A}">
                    <a16:rowId xmlns:a16="http://schemas.microsoft.com/office/drawing/2014/main" val="3249128154"/>
                  </a:ext>
                </a:extLst>
              </a:tr>
              <a:tr h="1063523">
                <a:tc>
                  <a:txBody>
                    <a:bodyPr/>
                    <a:lstStyle/>
                    <a:p>
                      <a:pPr algn="just" fontAlgn="base"/>
                      <a:r>
                        <a:rPr lang="en-IN" sz="1600">
                          <a:effectLst/>
                          <a:latin typeface="inherit"/>
                        </a:rPr>
                        <a:t>Process</a:t>
                      </a:r>
                    </a:p>
                  </a:txBody>
                  <a:tcPr marL="48342" marR="48342" marT="24171" marB="24171" anchor="ctr">
                    <a:lnL>
                      <a:noFill/>
                    </a:lnL>
                    <a:lnR>
                      <a:noFill/>
                    </a:lnR>
                    <a:lnT>
                      <a:noFill/>
                    </a:lnT>
                    <a:lnB>
                      <a:noFill/>
                    </a:lnB>
                    <a:solidFill>
                      <a:srgbClr val="FAFAFA"/>
                    </a:solidFill>
                  </a:tcPr>
                </a:tc>
                <a:tc>
                  <a:txBody>
                    <a:bodyPr/>
                    <a:lstStyle/>
                    <a:p>
                      <a:pPr algn="just" fontAlgn="base"/>
                      <a:r>
                        <a:rPr lang="en-US" sz="1600">
                          <a:effectLst/>
                          <a:latin typeface="inherit"/>
                        </a:rPr>
                        <a:t>In PCA, the components are calculated as the linear combinations of the original variables.</a:t>
                      </a:r>
                    </a:p>
                  </a:txBody>
                  <a:tcPr marL="48342" marR="48342" marT="24171" marB="24171" anchor="ctr">
                    <a:lnL>
                      <a:noFill/>
                    </a:lnL>
                    <a:lnR>
                      <a:noFill/>
                    </a:lnR>
                    <a:lnT>
                      <a:noFill/>
                    </a:lnT>
                    <a:lnB>
                      <a:noFill/>
                    </a:lnB>
                    <a:solidFill>
                      <a:srgbClr val="FAFAFA"/>
                    </a:solidFill>
                  </a:tcPr>
                </a:tc>
                <a:tc>
                  <a:txBody>
                    <a:bodyPr/>
                    <a:lstStyle/>
                    <a:p>
                      <a:pPr algn="just" fontAlgn="base"/>
                      <a:r>
                        <a:rPr lang="en-US" sz="1600" dirty="0">
                          <a:effectLst/>
                          <a:latin typeface="inherit"/>
                        </a:rPr>
                        <a:t>In factor analysis, the original variables are defined as the linear combinations of the factors.</a:t>
                      </a:r>
                    </a:p>
                  </a:txBody>
                  <a:tcPr marL="48342" marR="48342" marT="24171" marB="24171" anchor="ctr">
                    <a:lnL>
                      <a:noFill/>
                    </a:lnL>
                    <a:lnR>
                      <a:noFill/>
                    </a:lnR>
                    <a:lnT>
                      <a:noFill/>
                    </a:lnT>
                    <a:lnB>
                      <a:noFill/>
                    </a:lnB>
                    <a:solidFill>
                      <a:srgbClr val="FAFAFA"/>
                    </a:solidFill>
                  </a:tcPr>
                </a:tc>
                <a:extLst>
                  <a:ext uri="{0D108BD9-81ED-4DB2-BD59-A6C34878D82A}">
                    <a16:rowId xmlns:a16="http://schemas.microsoft.com/office/drawing/2014/main" val="2056197093"/>
                  </a:ext>
                </a:extLst>
              </a:tr>
            </a:tbl>
          </a:graphicData>
        </a:graphic>
      </p:graphicFrame>
    </p:spTree>
    <p:extLst>
      <p:ext uri="{BB962C8B-B14F-4D97-AF65-F5344CB8AC3E}">
        <p14:creationId xmlns:p14="http://schemas.microsoft.com/office/powerpoint/2010/main" val="1840402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D07A1-3E7C-961F-27AC-F5AECC4691DA}"/>
              </a:ext>
            </a:extLst>
          </p:cNvPr>
          <p:cNvSpPr>
            <a:spLocks noGrp="1"/>
          </p:cNvSpPr>
          <p:nvPr>
            <p:ph type="title"/>
          </p:nvPr>
        </p:nvSpPr>
        <p:spPr/>
        <p:txBody>
          <a:bodyPr/>
          <a:lstStyle/>
          <a:p>
            <a:endParaRPr lang="en-IN" dirty="0"/>
          </a:p>
        </p:txBody>
      </p:sp>
      <p:sp>
        <p:nvSpPr>
          <p:cNvPr id="3" name="Slide Number Placeholder 2">
            <a:extLst>
              <a:ext uri="{FF2B5EF4-FFF2-40B4-BE49-F238E27FC236}">
                <a16:creationId xmlns:a16="http://schemas.microsoft.com/office/drawing/2014/main" id="{0A0BA0E6-7793-7218-AD7A-941167CF6189}"/>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55</a:t>
            </a:fld>
            <a:endParaRPr lang="tr-TR"/>
          </a:p>
        </p:txBody>
      </p:sp>
      <p:graphicFrame>
        <p:nvGraphicFramePr>
          <p:cNvPr id="8" name="Content Placeholder 7">
            <a:extLst>
              <a:ext uri="{FF2B5EF4-FFF2-40B4-BE49-F238E27FC236}">
                <a16:creationId xmlns:a16="http://schemas.microsoft.com/office/drawing/2014/main" id="{F692465F-7504-C5CD-BB0B-D37DA2F25D95}"/>
              </a:ext>
            </a:extLst>
          </p:cNvPr>
          <p:cNvGraphicFramePr>
            <a:graphicFrameLocks noGrp="1"/>
          </p:cNvGraphicFramePr>
          <p:nvPr>
            <p:ph sz="quarter" idx="1"/>
            <p:extLst>
              <p:ext uri="{D42A27DB-BD31-4B8C-83A1-F6EECF244321}">
                <p14:modId xmlns:p14="http://schemas.microsoft.com/office/powerpoint/2010/main" val="2021050818"/>
              </p:ext>
            </p:extLst>
          </p:nvPr>
        </p:nvGraphicFramePr>
        <p:xfrm>
          <a:off x="1043608" y="548680"/>
          <a:ext cx="6768753" cy="5448512"/>
        </p:xfrm>
        <a:graphic>
          <a:graphicData uri="http://schemas.openxmlformats.org/drawingml/2006/table">
            <a:tbl>
              <a:tblPr/>
              <a:tblGrid>
                <a:gridCol w="2256251">
                  <a:extLst>
                    <a:ext uri="{9D8B030D-6E8A-4147-A177-3AD203B41FA5}">
                      <a16:colId xmlns:a16="http://schemas.microsoft.com/office/drawing/2014/main" val="126955640"/>
                    </a:ext>
                  </a:extLst>
                </a:gridCol>
                <a:gridCol w="2256251">
                  <a:extLst>
                    <a:ext uri="{9D8B030D-6E8A-4147-A177-3AD203B41FA5}">
                      <a16:colId xmlns:a16="http://schemas.microsoft.com/office/drawing/2014/main" val="106649975"/>
                    </a:ext>
                  </a:extLst>
                </a:gridCol>
                <a:gridCol w="2256251">
                  <a:extLst>
                    <a:ext uri="{9D8B030D-6E8A-4147-A177-3AD203B41FA5}">
                      <a16:colId xmlns:a16="http://schemas.microsoft.com/office/drawing/2014/main" val="808608128"/>
                    </a:ext>
                  </a:extLst>
                </a:gridCol>
              </a:tblGrid>
              <a:tr h="1680673">
                <a:tc>
                  <a:txBody>
                    <a:bodyPr/>
                    <a:lstStyle/>
                    <a:p>
                      <a:pPr algn="just" fontAlgn="base"/>
                      <a:r>
                        <a:rPr lang="en-IN" sz="1600" dirty="0">
                          <a:effectLst/>
                          <a:latin typeface="inherit"/>
                        </a:rPr>
                        <a:t>Mathematical representation</a:t>
                      </a:r>
                    </a:p>
                  </a:txBody>
                  <a:tcPr marL="42017" marR="42017" marT="21008" marB="21008" anchor="ctr">
                    <a:lnL>
                      <a:noFill/>
                    </a:lnL>
                    <a:lnR>
                      <a:noFill/>
                    </a:lnR>
                    <a:lnT>
                      <a:noFill/>
                    </a:lnT>
                    <a:lnB>
                      <a:noFill/>
                    </a:lnB>
                    <a:solidFill>
                      <a:srgbClr val="FFFFFF"/>
                    </a:solidFill>
                  </a:tcPr>
                </a:tc>
                <a:tc>
                  <a:txBody>
                    <a:bodyPr/>
                    <a:lstStyle/>
                    <a:p>
                      <a:pPr algn="just" fontAlgn="base"/>
                      <a:r>
                        <a:rPr lang="en-US" sz="1600" dirty="0">
                          <a:effectLst/>
                          <a:latin typeface="inherit"/>
                        </a:rPr>
                        <a:t>Y =  W1* PC1 + W2* PC2+…  + W10 * PC10 +C Where, PCs are the components and Wis are the weights for each of the components.</a:t>
                      </a:r>
                    </a:p>
                  </a:txBody>
                  <a:tcPr marL="42017" marR="42017" marT="21008" marB="21008" anchor="ctr">
                    <a:lnL>
                      <a:noFill/>
                    </a:lnL>
                    <a:lnR>
                      <a:noFill/>
                    </a:lnR>
                    <a:lnT>
                      <a:noFill/>
                    </a:lnT>
                    <a:lnB>
                      <a:noFill/>
                    </a:lnB>
                    <a:solidFill>
                      <a:srgbClr val="FFFFFF"/>
                    </a:solidFill>
                  </a:tcPr>
                </a:tc>
                <a:tc>
                  <a:txBody>
                    <a:bodyPr/>
                    <a:lstStyle/>
                    <a:p>
                      <a:pPr algn="just" fontAlgn="base"/>
                      <a:r>
                        <a:rPr lang="en-US" sz="1600">
                          <a:effectLst/>
                          <a:latin typeface="inherit"/>
                        </a:rPr>
                        <a:t>X1 = W1*F + e1 X2 = W2*F + e2 X3 = W3*F + e3   Where, F is the factor, Wis are the weights and eis are the error terms. The error is the variance in each X that is not explained by the factor.    </a:t>
                      </a:r>
                    </a:p>
                  </a:txBody>
                  <a:tcPr marL="42017" marR="42017" marT="21008" marB="21008" anchor="ctr">
                    <a:lnL>
                      <a:noFill/>
                    </a:lnL>
                    <a:lnR>
                      <a:noFill/>
                    </a:lnR>
                    <a:lnT>
                      <a:noFill/>
                    </a:lnT>
                    <a:lnB>
                      <a:noFill/>
                    </a:lnB>
                    <a:solidFill>
                      <a:srgbClr val="FFFFFF"/>
                    </a:solidFill>
                  </a:tcPr>
                </a:tc>
                <a:extLst>
                  <a:ext uri="{0D108BD9-81ED-4DB2-BD59-A6C34878D82A}">
                    <a16:rowId xmlns:a16="http://schemas.microsoft.com/office/drawing/2014/main" val="2649071401"/>
                  </a:ext>
                </a:extLst>
              </a:tr>
              <a:tr h="2815127">
                <a:tc>
                  <a:txBody>
                    <a:bodyPr/>
                    <a:lstStyle/>
                    <a:p>
                      <a:pPr algn="just" fontAlgn="base"/>
                      <a:r>
                        <a:rPr lang="en-IN" sz="1600">
                          <a:effectLst/>
                          <a:latin typeface="inherit"/>
                        </a:rPr>
                        <a:t>Interpretation of the weights</a:t>
                      </a:r>
                    </a:p>
                  </a:txBody>
                  <a:tcPr marL="42017" marR="42017" marT="21008" marB="21008" anchor="ctr">
                    <a:lnL>
                      <a:noFill/>
                    </a:lnL>
                    <a:lnR>
                      <a:noFill/>
                    </a:lnR>
                    <a:lnT>
                      <a:noFill/>
                    </a:lnT>
                    <a:lnB>
                      <a:noFill/>
                    </a:lnB>
                    <a:solidFill>
                      <a:srgbClr val="FAFAFA"/>
                    </a:solidFill>
                  </a:tcPr>
                </a:tc>
                <a:tc>
                  <a:txBody>
                    <a:bodyPr/>
                    <a:lstStyle/>
                    <a:p>
                      <a:pPr algn="just" fontAlgn="base"/>
                      <a:r>
                        <a:rPr lang="en-US" sz="1600" dirty="0">
                          <a:effectLst/>
                          <a:latin typeface="inherit"/>
                        </a:rPr>
                        <a:t>The weights are the correlation between the standardized scores of the predictors (or variables) and the principal components, also known as the factor loadings. For example, in PCA, the weights indicate which component contributes more to the target variable, Y, as the independent variables are standardized.</a:t>
                      </a:r>
                    </a:p>
                  </a:txBody>
                  <a:tcPr marL="42017" marR="42017" marT="21008" marB="21008" anchor="ctr">
                    <a:lnL>
                      <a:noFill/>
                    </a:lnL>
                    <a:lnR>
                      <a:noFill/>
                    </a:lnR>
                    <a:lnT>
                      <a:noFill/>
                    </a:lnT>
                    <a:lnB>
                      <a:noFill/>
                    </a:lnB>
                    <a:solidFill>
                      <a:srgbClr val="FAFAFA"/>
                    </a:solidFill>
                  </a:tcPr>
                </a:tc>
                <a:tc>
                  <a:txBody>
                    <a:bodyPr/>
                    <a:lstStyle/>
                    <a:p>
                      <a:pPr algn="just" fontAlgn="base"/>
                      <a:r>
                        <a:rPr lang="en-US" sz="1600" dirty="0">
                          <a:effectLst/>
                          <a:latin typeface="inherit"/>
                        </a:rPr>
                        <a:t>The weights in the factor analysis express the relationship or association of each variable (X) to the underlying factor (F). These are also known as the factor loadings and can be interpreted as the standardized regression coefficients. </a:t>
                      </a:r>
                    </a:p>
                  </a:txBody>
                  <a:tcPr marL="42017" marR="42017" marT="21008" marB="21008" anchor="ctr">
                    <a:lnL>
                      <a:noFill/>
                    </a:lnL>
                    <a:lnR>
                      <a:noFill/>
                    </a:lnR>
                    <a:lnT>
                      <a:noFill/>
                    </a:lnT>
                    <a:lnB>
                      <a:noFill/>
                    </a:lnB>
                    <a:solidFill>
                      <a:srgbClr val="FAFAFA"/>
                    </a:solidFill>
                  </a:tcPr>
                </a:tc>
                <a:extLst>
                  <a:ext uri="{0D108BD9-81ED-4DB2-BD59-A6C34878D82A}">
                    <a16:rowId xmlns:a16="http://schemas.microsoft.com/office/drawing/2014/main" val="2594805728"/>
                  </a:ext>
                </a:extLst>
              </a:tr>
            </a:tbl>
          </a:graphicData>
        </a:graphic>
      </p:graphicFrame>
    </p:spTree>
    <p:extLst>
      <p:ext uri="{BB962C8B-B14F-4D97-AF65-F5344CB8AC3E}">
        <p14:creationId xmlns:p14="http://schemas.microsoft.com/office/powerpoint/2010/main" val="32117699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50233-90DA-5142-DF3D-C051B9CBF77C}"/>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7A52E6B4-EA91-43F8-8A54-E4D453AFC685}"/>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56</a:t>
            </a:fld>
            <a:endParaRPr lang="tr-TR"/>
          </a:p>
        </p:txBody>
      </p:sp>
      <p:graphicFrame>
        <p:nvGraphicFramePr>
          <p:cNvPr id="5" name="Content Placeholder 4">
            <a:extLst>
              <a:ext uri="{FF2B5EF4-FFF2-40B4-BE49-F238E27FC236}">
                <a16:creationId xmlns:a16="http://schemas.microsoft.com/office/drawing/2014/main" id="{A325DF65-BF95-0C40-41E8-2CD60E385965}"/>
              </a:ext>
            </a:extLst>
          </p:cNvPr>
          <p:cNvGraphicFramePr>
            <a:graphicFrameLocks noGrp="1"/>
          </p:cNvGraphicFramePr>
          <p:nvPr>
            <p:ph sz="quarter" idx="1"/>
            <p:extLst>
              <p:ext uri="{D42A27DB-BD31-4B8C-83A1-F6EECF244321}">
                <p14:modId xmlns:p14="http://schemas.microsoft.com/office/powerpoint/2010/main" val="3397844205"/>
              </p:ext>
            </p:extLst>
          </p:nvPr>
        </p:nvGraphicFramePr>
        <p:xfrm>
          <a:off x="1691680" y="1052736"/>
          <a:ext cx="5372844" cy="5192126"/>
        </p:xfrm>
        <a:graphic>
          <a:graphicData uri="http://schemas.openxmlformats.org/drawingml/2006/table">
            <a:tbl>
              <a:tblPr/>
              <a:tblGrid>
                <a:gridCol w="1790948">
                  <a:extLst>
                    <a:ext uri="{9D8B030D-6E8A-4147-A177-3AD203B41FA5}">
                      <a16:colId xmlns:a16="http://schemas.microsoft.com/office/drawing/2014/main" val="2102326182"/>
                    </a:ext>
                  </a:extLst>
                </a:gridCol>
                <a:gridCol w="1790948">
                  <a:extLst>
                    <a:ext uri="{9D8B030D-6E8A-4147-A177-3AD203B41FA5}">
                      <a16:colId xmlns:a16="http://schemas.microsoft.com/office/drawing/2014/main" val="3872832030"/>
                    </a:ext>
                  </a:extLst>
                </a:gridCol>
                <a:gridCol w="1790948">
                  <a:extLst>
                    <a:ext uri="{9D8B030D-6E8A-4147-A177-3AD203B41FA5}">
                      <a16:colId xmlns:a16="http://schemas.microsoft.com/office/drawing/2014/main" val="4029962375"/>
                    </a:ext>
                  </a:extLst>
                </a:gridCol>
              </a:tblGrid>
              <a:tr h="2728121">
                <a:tc>
                  <a:txBody>
                    <a:bodyPr/>
                    <a:lstStyle/>
                    <a:p>
                      <a:pPr fontAlgn="base"/>
                      <a:r>
                        <a:rPr lang="en-IN" sz="1600">
                          <a:effectLst/>
                          <a:latin typeface="inherit"/>
                        </a:rPr>
                        <a:t>Estimation of the weights</a:t>
                      </a:r>
                    </a:p>
                  </a:txBody>
                  <a:tcPr marL="80282" marR="80282" marT="40141" marB="40141" anchor="ctr">
                    <a:lnL>
                      <a:noFill/>
                    </a:lnL>
                    <a:lnR>
                      <a:noFill/>
                    </a:lnR>
                    <a:lnT>
                      <a:noFill/>
                    </a:lnT>
                    <a:lnB>
                      <a:noFill/>
                    </a:lnB>
                    <a:solidFill>
                      <a:srgbClr val="FFFFFF"/>
                    </a:solidFill>
                  </a:tcPr>
                </a:tc>
                <a:tc>
                  <a:txBody>
                    <a:bodyPr/>
                    <a:lstStyle/>
                    <a:p>
                      <a:pPr algn="just" fontAlgn="base"/>
                      <a:r>
                        <a:rPr lang="en-US" sz="1600" dirty="0">
                          <a:effectLst/>
                          <a:latin typeface="inherit"/>
                        </a:rPr>
                        <a:t>PCA uses the correlation matrix of the variables, which generates the eigenvectors (or the components) and estimates it as the betas (or the coefficients).</a:t>
                      </a:r>
                    </a:p>
                  </a:txBody>
                  <a:tcPr marL="80282" marR="80282" marT="40141" marB="40141" anchor="ctr">
                    <a:lnL>
                      <a:noFill/>
                    </a:lnL>
                    <a:lnR>
                      <a:noFill/>
                    </a:lnR>
                    <a:lnT>
                      <a:noFill/>
                    </a:lnT>
                    <a:lnB>
                      <a:noFill/>
                    </a:lnB>
                    <a:solidFill>
                      <a:srgbClr val="FFFFFF"/>
                    </a:solidFill>
                  </a:tcPr>
                </a:tc>
                <a:tc>
                  <a:txBody>
                    <a:bodyPr/>
                    <a:lstStyle/>
                    <a:p>
                      <a:pPr algn="just" fontAlgn="base"/>
                      <a:r>
                        <a:rPr lang="en-US" sz="1600" dirty="0">
                          <a:effectLst/>
                          <a:latin typeface="inherit"/>
                        </a:rPr>
                        <a:t>The process of factor analysis ascertains the optimal weights.</a:t>
                      </a:r>
                    </a:p>
                  </a:txBody>
                  <a:tcPr marL="80282" marR="80282" marT="40141" marB="40141" anchor="ctr">
                    <a:lnL>
                      <a:noFill/>
                    </a:lnL>
                    <a:lnR>
                      <a:noFill/>
                    </a:lnR>
                    <a:lnT>
                      <a:noFill/>
                    </a:lnT>
                    <a:lnB>
                      <a:noFill/>
                    </a:lnB>
                    <a:solidFill>
                      <a:srgbClr val="FFFFFF"/>
                    </a:solidFill>
                  </a:tcPr>
                </a:tc>
                <a:extLst>
                  <a:ext uri="{0D108BD9-81ED-4DB2-BD59-A6C34878D82A}">
                    <a16:rowId xmlns:a16="http://schemas.microsoft.com/office/drawing/2014/main" val="2367539792"/>
                  </a:ext>
                </a:extLst>
              </a:tr>
              <a:tr h="2464005">
                <a:tc>
                  <a:txBody>
                    <a:bodyPr/>
                    <a:lstStyle/>
                    <a:p>
                      <a:pPr fontAlgn="base"/>
                      <a:r>
                        <a:rPr lang="en-IN" sz="1600">
                          <a:effectLst/>
                          <a:latin typeface="inherit"/>
                        </a:rPr>
                        <a:t>Pecking order</a:t>
                      </a:r>
                    </a:p>
                  </a:txBody>
                  <a:tcPr marL="80282" marR="80282" marT="40141" marB="40141" anchor="ctr">
                    <a:lnL>
                      <a:noFill/>
                    </a:lnL>
                    <a:lnR>
                      <a:noFill/>
                    </a:lnR>
                    <a:lnT>
                      <a:noFill/>
                    </a:lnT>
                    <a:lnB>
                      <a:noFill/>
                    </a:lnB>
                    <a:solidFill>
                      <a:srgbClr val="FAFAFA"/>
                    </a:solidFill>
                  </a:tcPr>
                </a:tc>
                <a:tc>
                  <a:txBody>
                    <a:bodyPr/>
                    <a:lstStyle/>
                    <a:p>
                      <a:pPr algn="just" fontAlgn="base"/>
                      <a:r>
                        <a:rPr lang="en-US" sz="1600">
                          <a:effectLst/>
                          <a:latin typeface="inherit"/>
                        </a:rPr>
                        <a:t>In PCA, the variables are specified and then estimate the weights (coefficients or betas) through regression.</a:t>
                      </a:r>
                    </a:p>
                  </a:txBody>
                  <a:tcPr marL="80282" marR="80282" marT="40141" marB="40141" anchor="ctr">
                    <a:lnL>
                      <a:noFill/>
                    </a:lnL>
                    <a:lnR>
                      <a:noFill/>
                    </a:lnR>
                    <a:lnT>
                      <a:noFill/>
                    </a:lnT>
                    <a:lnB>
                      <a:noFill/>
                    </a:lnB>
                    <a:solidFill>
                      <a:srgbClr val="FAFAFA"/>
                    </a:solidFill>
                  </a:tcPr>
                </a:tc>
                <a:tc>
                  <a:txBody>
                    <a:bodyPr/>
                    <a:lstStyle/>
                    <a:p>
                      <a:pPr algn="just" fontAlgn="base"/>
                      <a:r>
                        <a:rPr lang="en-US" sz="1600" dirty="0">
                          <a:effectLst/>
                          <a:latin typeface="inherit"/>
                        </a:rPr>
                        <a:t>In factor analysis, the latent (or the factors) are first specified and then estimate the factor returns through regression.</a:t>
                      </a:r>
                    </a:p>
                  </a:txBody>
                  <a:tcPr marL="80282" marR="80282" marT="40141" marB="40141" anchor="ctr">
                    <a:lnL>
                      <a:noFill/>
                    </a:lnL>
                    <a:lnR>
                      <a:noFill/>
                    </a:lnR>
                    <a:lnT>
                      <a:noFill/>
                    </a:lnT>
                    <a:lnB>
                      <a:noFill/>
                    </a:lnB>
                    <a:solidFill>
                      <a:srgbClr val="FAFAFA"/>
                    </a:solidFill>
                  </a:tcPr>
                </a:tc>
                <a:extLst>
                  <a:ext uri="{0D108BD9-81ED-4DB2-BD59-A6C34878D82A}">
                    <a16:rowId xmlns:a16="http://schemas.microsoft.com/office/drawing/2014/main" val="27970505"/>
                  </a:ext>
                </a:extLst>
              </a:tr>
            </a:tbl>
          </a:graphicData>
        </a:graphic>
      </p:graphicFrame>
    </p:spTree>
    <p:extLst>
      <p:ext uri="{BB962C8B-B14F-4D97-AF65-F5344CB8AC3E}">
        <p14:creationId xmlns:p14="http://schemas.microsoft.com/office/powerpoint/2010/main" val="9479951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275B5-0376-83A4-1202-58B3293D8913}"/>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D04DF44F-E0F3-08F5-A214-1C3C77C25B9F}"/>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57</a:t>
            </a:fld>
            <a:endParaRPr lang="tr-TR"/>
          </a:p>
        </p:txBody>
      </p:sp>
      <p:pic>
        <p:nvPicPr>
          <p:cNvPr id="6" name="Content Placeholder 5">
            <a:extLst>
              <a:ext uri="{FF2B5EF4-FFF2-40B4-BE49-F238E27FC236}">
                <a16:creationId xmlns:a16="http://schemas.microsoft.com/office/drawing/2014/main" id="{051278D5-BB6A-A311-D114-17183BE36876}"/>
              </a:ext>
            </a:extLst>
          </p:cNvPr>
          <p:cNvPicPr>
            <a:picLocks noGrp="1" noChangeAspect="1"/>
          </p:cNvPicPr>
          <p:nvPr>
            <p:ph sz="quarter" idx="1"/>
          </p:nvPr>
        </p:nvPicPr>
        <p:blipFill>
          <a:blip r:embed="rId2"/>
          <a:stretch>
            <a:fillRect/>
          </a:stretch>
        </p:blipFill>
        <p:spPr>
          <a:xfrm>
            <a:off x="1183877" y="1600200"/>
            <a:ext cx="7011195" cy="4495800"/>
          </a:xfrm>
        </p:spPr>
      </p:pic>
    </p:spTree>
    <p:extLst>
      <p:ext uri="{BB962C8B-B14F-4D97-AF65-F5344CB8AC3E}">
        <p14:creationId xmlns:p14="http://schemas.microsoft.com/office/powerpoint/2010/main" val="824389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658B-60FF-2FD5-B25C-71485CE271AB}"/>
              </a:ext>
            </a:extLst>
          </p:cNvPr>
          <p:cNvSpPr>
            <a:spLocks noGrp="1"/>
          </p:cNvSpPr>
          <p:nvPr>
            <p:ph type="title"/>
          </p:nvPr>
        </p:nvSpPr>
        <p:spPr/>
        <p:txBody>
          <a:bodyPr>
            <a:noAutofit/>
          </a:bodyPr>
          <a:lstStyle/>
          <a:p>
            <a:pPr algn="ctr"/>
            <a:r>
              <a:rPr lang="en-US" sz="3200" b="1" kern="0" dirty="0">
                <a:solidFill>
                  <a:srgbClr val="FF0000"/>
                </a:solidFill>
                <a:effectLst/>
                <a:latin typeface="Times New Roman" panose="02020603050405020304" pitchFamily="18" charset="0"/>
                <a:ea typeface="Times New Roman" panose="02020603050405020304" pitchFamily="18" charset="0"/>
              </a:rPr>
              <a:t>Singular value decomposition and Matrix Factorization </a:t>
            </a:r>
            <a:endParaRPr lang="en-IN" sz="3200" b="1" dirty="0">
              <a:solidFill>
                <a:srgbClr val="FF0000"/>
              </a:solidFill>
            </a:endParaRPr>
          </a:p>
        </p:txBody>
      </p:sp>
      <p:sp>
        <p:nvSpPr>
          <p:cNvPr id="3" name="Slide Number Placeholder 2">
            <a:extLst>
              <a:ext uri="{FF2B5EF4-FFF2-40B4-BE49-F238E27FC236}">
                <a16:creationId xmlns:a16="http://schemas.microsoft.com/office/drawing/2014/main" id="{623AF3A1-2736-285F-22BF-6E41777A8C73}"/>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58</a:t>
            </a:fld>
            <a:endParaRPr lang="tr-TR"/>
          </a:p>
        </p:txBody>
      </p:sp>
      <p:sp>
        <p:nvSpPr>
          <p:cNvPr id="4" name="Content Placeholder 3">
            <a:extLst>
              <a:ext uri="{FF2B5EF4-FFF2-40B4-BE49-F238E27FC236}">
                <a16:creationId xmlns:a16="http://schemas.microsoft.com/office/drawing/2014/main" id="{3304EE1E-D974-CE76-A477-B6A2D28CDA3D}"/>
              </a:ext>
            </a:extLst>
          </p:cNvPr>
          <p:cNvSpPr>
            <a:spLocks noGrp="1"/>
          </p:cNvSpPr>
          <p:nvPr>
            <p:ph sz="quarter" idx="1"/>
          </p:nvPr>
        </p:nvSpPr>
        <p:spPr/>
        <p:txBody>
          <a:bodyPr/>
          <a:lstStyle/>
          <a:p>
            <a:pPr algn="l">
              <a:buFont typeface="+mj-lt"/>
              <a:buAutoNum type="arabicPeriod"/>
            </a:pPr>
            <a:r>
              <a:rPr lang="en-US" b="0" i="0">
                <a:solidFill>
                  <a:srgbClr val="242424"/>
                </a:solidFill>
                <a:effectLst/>
                <a:latin typeface="source-serif-pro"/>
              </a:rPr>
              <a:t>A is the input matrix</a:t>
            </a:r>
          </a:p>
          <a:p>
            <a:pPr algn="l">
              <a:buFont typeface="+mj-lt"/>
              <a:buAutoNum type="arabicPeriod"/>
            </a:pPr>
            <a:r>
              <a:rPr lang="en-US" b="0" i="0">
                <a:solidFill>
                  <a:srgbClr val="242424"/>
                </a:solidFill>
                <a:effectLst/>
                <a:latin typeface="source-serif-pro"/>
              </a:rPr>
              <a:t>U are the left singular vectors,</a:t>
            </a:r>
          </a:p>
          <a:p>
            <a:pPr algn="l">
              <a:buFont typeface="+mj-lt"/>
              <a:buAutoNum type="arabicPeriod"/>
            </a:pPr>
            <a:r>
              <a:rPr lang="en-US" b="0" i="0">
                <a:solidFill>
                  <a:srgbClr val="242424"/>
                </a:solidFill>
                <a:effectLst/>
                <a:latin typeface="source-serif-pro"/>
              </a:rPr>
              <a:t>sigma are the diagonal/eigenvalues</a:t>
            </a:r>
          </a:p>
          <a:p>
            <a:pPr algn="l">
              <a:buFont typeface="+mj-lt"/>
              <a:buAutoNum type="arabicPeriod"/>
            </a:pPr>
            <a:r>
              <a:rPr lang="en-US" b="0" i="0">
                <a:solidFill>
                  <a:srgbClr val="242424"/>
                </a:solidFill>
                <a:effectLst/>
                <a:latin typeface="source-serif-pro"/>
              </a:rPr>
              <a:t>V are the right singular vectors.</a:t>
            </a:r>
          </a:p>
          <a:p>
            <a:endParaRPr lang="en-IN" dirty="0"/>
          </a:p>
        </p:txBody>
      </p:sp>
      <p:pic>
        <p:nvPicPr>
          <p:cNvPr id="6" name="Picture 5">
            <a:extLst>
              <a:ext uri="{FF2B5EF4-FFF2-40B4-BE49-F238E27FC236}">
                <a16:creationId xmlns:a16="http://schemas.microsoft.com/office/drawing/2014/main" id="{E061F21F-90C8-DD5C-9861-5EA675FBA1BB}"/>
              </a:ext>
            </a:extLst>
          </p:cNvPr>
          <p:cNvPicPr>
            <a:picLocks noChangeAspect="1"/>
          </p:cNvPicPr>
          <p:nvPr/>
        </p:nvPicPr>
        <p:blipFill>
          <a:blip r:embed="rId2"/>
          <a:stretch>
            <a:fillRect/>
          </a:stretch>
        </p:blipFill>
        <p:spPr>
          <a:xfrm>
            <a:off x="5413643" y="1493466"/>
            <a:ext cx="3743325" cy="1371600"/>
          </a:xfrm>
          <a:prstGeom prst="rect">
            <a:avLst/>
          </a:prstGeom>
        </p:spPr>
      </p:pic>
      <p:sp>
        <p:nvSpPr>
          <p:cNvPr id="8" name="TextBox 7">
            <a:extLst>
              <a:ext uri="{FF2B5EF4-FFF2-40B4-BE49-F238E27FC236}">
                <a16:creationId xmlns:a16="http://schemas.microsoft.com/office/drawing/2014/main" id="{E3BB25D8-606B-5EC0-060F-67B1B27C4D69}"/>
              </a:ext>
            </a:extLst>
          </p:cNvPr>
          <p:cNvSpPr txBox="1"/>
          <p:nvPr/>
        </p:nvSpPr>
        <p:spPr>
          <a:xfrm>
            <a:off x="791580" y="3848100"/>
            <a:ext cx="7560840" cy="2554545"/>
          </a:xfrm>
          <a:prstGeom prst="rect">
            <a:avLst/>
          </a:prstGeom>
          <a:noFill/>
        </p:spPr>
        <p:txBody>
          <a:bodyPr wrap="square">
            <a:spAutoFit/>
          </a:bodyPr>
          <a:lstStyle/>
          <a:p>
            <a:pPr algn="l"/>
            <a:r>
              <a:rPr lang="en-US" b="0" i="0" dirty="0">
                <a:solidFill>
                  <a:srgbClr val="242424"/>
                </a:solidFill>
                <a:effectLst/>
                <a:latin typeface="source-serif-pro"/>
              </a:rPr>
              <a:t>The shape of these three matrices will be</a:t>
            </a:r>
          </a:p>
          <a:p>
            <a:pPr algn="l">
              <a:buFont typeface="+mj-lt"/>
              <a:buAutoNum type="arabicPeriod"/>
            </a:pPr>
            <a:r>
              <a:rPr lang="en-US" b="0" i="0" dirty="0">
                <a:solidFill>
                  <a:srgbClr val="242424"/>
                </a:solidFill>
                <a:effectLst/>
                <a:latin typeface="source-serif-pro"/>
              </a:rPr>
              <a:t>A — m x n matrix</a:t>
            </a:r>
          </a:p>
          <a:p>
            <a:pPr algn="l">
              <a:buFont typeface="+mj-lt"/>
              <a:buAutoNum type="arabicPeriod"/>
            </a:pPr>
            <a:r>
              <a:rPr lang="en-US" b="0" i="0" dirty="0">
                <a:solidFill>
                  <a:srgbClr val="242424"/>
                </a:solidFill>
                <a:effectLst/>
                <a:latin typeface="source-serif-pro"/>
              </a:rPr>
              <a:t>U — m x k matrix</a:t>
            </a:r>
          </a:p>
          <a:p>
            <a:pPr algn="l">
              <a:buFont typeface="+mj-lt"/>
              <a:buAutoNum type="arabicPeriod"/>
            </a:pPr>
            <a:r>
              <a:rPr lang="en-US" b="0" i="0" dirty="0">
                <a:solidFill>
                  <a:srgbClr val="242424"/>
                </a:solidFill>
                <a:effectLst/>
                <a:latin typeface="source-serif-pro"/>
              </a:rPr>
              <a:t>Sigma — k x k matrix</a:t>
            </a:r>
          </a:p>
          <a:p>
            <a:pPr algn="l">
              <a:buFont typeface="+mj-lt"/>
              <a:buAutoNum type="arabicPeriod"/>
            </a:pPr>
            <a:r>
              <a:rPr lang="en-US" b="0" i="0" dirty="0">
                <a:solidFill>
                  <a:srgbClr val="242424"/>
                </a:solidFill>
                <a:effectLst/>
                <a:latin typeface="source-serif-pro"/>
              </a:rPr>
              <a:t>V — n x k matrix</a:t>
            </a:r>
          </a:p>
        </p:txBody>
      </p:sp>
    </p:spTree>
    <p:extLst>
      <p:ext uri="{BB962C8B-B14F-4D97-AF65-F5344CB8AC3E}">
        <p14:creationId xmlns:p14="http://schemas.microsoft.com/office/powerpoint/2010/main" val="7766385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BA51C-4FBE-1445-7A43-110A548E28C9}"/>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E5DEC1B5-E250-3A93-4226-A54A0D4E96EE}"/>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59</a:t>
            </a:fld>
            <a:endParaRPr lang="tr-TR"/>
          </a:p>
        </p:txBody>
      </p:sp>
      <p:sp>
        <p:nvSpPr>
          <p:cNvPr id="4" name="Content Placeholder 3">
            <a:extLst>
              <a:ext uri="{FF2B5EF4-FFF2-40B4-BE49-F238E27FC236}">
                <a16:creationId xmlns:a16="http://schemas.microsoft.com/office/drawing/2014/main" id="{F097DFA9-BF72-551D-25FF-96F68DC979C4}"/>
              </a:ext>
            </a:extLst>
          </p:cNvPr>
          <p:cNvSpPr>
            <a:spLocks noGrp="1"/>
          </p:cNvSpPr>
          <p:nvPr>
            <p:ph sz="quarter" idx="1"/>
          </p:nvPr>
        </p:nvSpPr>
        <p:spPr/>
        <p:txBody>
          <a:bodyPr/>
          <a:lstStyle/>
          <a:p>
            <a:pPr algn="l"/>
            <a:r>
              <a:rPr lang="en-US" b="1" i="0" dirty="0">
                <a:solidFill>
                  <a:srgbClr val="242424"/>
                </a:solidFill>
                <a:effectLst/>
                <a:latin typeface="sohne"/>
              </a:rPr>
              <a:t>Step 1</a:t>
            </a:r>
          </a:p>
          <a:p>
            <a:pPr algn="just"/>
            <a:r>
              <a:rPr lang="en-US" b="0" i="0" dirty="0">
                <a:solidFill>
                  <a:srgbClr val="242424"/>
                </a:solidFill>
                <a:effectLst/>
                <a:latin typeface="source-serif-pro"/>
              </a:rPr>
              <a:t>So, as the first step, we need to find eigenvalues of matrix A and as A can be a rectangular matrix, we need to convert it to a square matrix by multiplying A with its transpose. Here, for easier computation I have taken A as a 2 x 2 matrix.</a:t>
            </a:r>
          </a:p>
          <a:p>
            <a:endParaRPr lang="en-IN" dirty="0"/>
          </a:p>
        </p:txBody>
      </p:sp>
      <p:pic>
        <p:nvPicPr>
          <p:cNvPr id="6" name="Picture 5">
            <a:extLst>
              <a:ext uri="{FF2B5EF4-FFF2-40B4-BE49-F238E27FC236}">
                <a16:creationId xmlns:a16="http://schemas.microsoft.com/office/drawing/2014/main" id="{7A0DF643-9612-C1A3-1558-1A7D22439C7F}"/>
              </a:ext>
            </a:extLst>
          </p:cNvPr>
          <p:cNvPicPr>
            <a:picLocks noChangeAspect="1"/>
          </p:cNvPicPr>
          <p:nvPr/>
        </p:nvPicPr>
        <p:blipFill>
          <a:blip r:embed="rId2"/>
          <a:stretch>
            <a:fillRect/>
          </a:stretch>
        </p:blipFill>
        <p:spPr>
          <a:xfrm>
            <a:off x="5652120" y="3984960"/>
            <a:ext cx="3003798" cy="2492040"/>
          </a:xfrm>
          <a:prstGeom prst="rect">
            <a:avLst/>
          </a:prstGeom>
        </p:spPr>
      </p:pic>
    </p:spTree>
    <p:extLst>
      <p:ext uri="{BB962C8B-B14F-4D97-AF65-F5344CB8AC3E}">
        <p14:creationId xmlns:p14="http://schemas.microsoft.com/office/powerpoint/2010/main" val="3075265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3791-6F2F-AF5F-3003-6FCC01E1BDD9}"/>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EF7B2492-F502-34E5-F3EF-CC9B09948D15}"/>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6</a:t>
            </a:fld>
            <a:endParaRPr lang="tr-TR"/>
          </a:p>
        </p:txBody>
      </p:sp>
      <p:sp>
        <p:nvSpPr>
          <p:cNvPr id="4" name="Content Placeholder 3">
            <a:extLst>
              <a:ext uri="{FF2B5EF4-FFF2-40B4-BE49-F238E27FC236}">
                <a16:creationId xmlns:a16="http://schemas.microsoft.com/office/drawing/2014/main" id="{0DF78716-452C-417B-A1E9-7CDBF5FE1888}"/>
              </a:ext>
            </a:extLst>
          </p:cNvPr>
          <p:cNvSpPr>
            <a:spLocks noGrp="1"/>
          </p:cNvSpPr>
          <p:nvPr>
            <p:ph sz="quarter" idx="1"/>
          </p:nvPr>
        </p:nvSpPr>
        <p:spPr/>
        <p:txBody>
          <a:bodyPr/>
          <a:lstStyle/>
          <a:p>
            <a:endParaRPr lang="en-IN"/>
          </a:p>
        </p:txBody>
      </p:sp>
      <p:pic>
        <p:nvPicPr>
          <p:cNvPr id="6" name="Picture 5">
            <a:extLst>
              <a:ext uri="{FF2B5EF4-FFF2-40B4-BE49-F238E27FC236}">
                <a16:creationId xmlns:a16="http://schemas.microsoft.com/office/drawing/2014/main" id="{E020889B-1F99-4BD6-EAAA-D5A2A6B645BB}"/>
              </a:ext>
            </a:extLst>
          </p:cNvPr>
          <p:cNvPicPr>
            <a:picLocks noChangeAspect="1"/>
          </p:cNvPicPr>
          <p:nvPr/>
        </p:nvPicPr>
        <p:blipFill>
          <a:blip r:embed="rId2"/>
          <a:stretch>
            <a:fillRect/>
          </a:stretch>
        </p:blipFill>
        <p:spPr>
          <a:xfrm>
            <a:off x="361950" y="1419225"/>
            <a:ext cx="8420100" cy="4019550"/>
          </a:xfrm>
          <a:prstGeom prst="rect">
            <a:avLst/>
          </a:prstGeom>
        </p:spPr>
      </p:pic>
    </p:spTree>
    <p:extLst>
      <p:ext uri="{BB962C8B-B14F-4D97-AF65-F5344CB8AC3E}">
        <p14:creationId xmlns:p14="http://schemas.microsoft.com/office/powerpoint/2010/main" val="25505026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0661-21C8-6B07-28A2-2F71F873AC7B}"/>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162441E5-5433-7BD9-356B-83FD85CD4EC3}"/>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60</a:t>
            </a:fld>
            <a:endParaRPr lang="tr-TR"/>
          </a:p>
        </p:txBody>
      </p:sp>
      <p:sp>
        <p:nvSpPr>
          <p:cNvPr id="4" name="Content Placeholder 3">
            <a:extLst>
              <a:ext uri="{FF2B5EF4-FFF2-40B4-BE49-F238E27FC236}">
                <a16:creationId xmlns:a16="http://schemas.microsoft.com/office/drawing/2014/main" id="{494253D7-243D-173D-C74A-CA03F8C2D2DB}"/>
              </a:ext>
            </a:extLst>
          </p:cNvPr>
          <p:cNvSpPr>
            <a:spLocks noGrp="1"/>
          </p:cNvSpPr>
          <p:nvPr>
            <p:ph sz="quarter" idx="1"/>
          </p:nvPr>
        </p:nvSpPr>
        <p:spPr/>
        <p:txBody>
          <a:bodyPr/>
          <a:lstStyle/>
          <a:p>
            <a:pPr algn="l"/>
            <a:r>
              <a:rPr lang="en-US" b="1" i="0" dirty="0">
                <a:solidFill>
                  <a:srgbClr val="242424"/>
                </a:solidFill>
                <a:effectLst/>
                <a:latin typeface="sohne"/>
              </a:rPr>
              <a:t>Step 2</a:t>
            </a:r>
          </a:p>
          <a:p>
            <a:pPr algn="just"/>
            <a:r>
              <a:rPr lang="en-US" b="0" i="0" dirty="0">
                <a:solidFill>
                  <a:srgbClr val="242424"/>
                </a:solidFill>
                <a:effectLst/>
                <a:latin typeface="source-serif-pro"/>
              </a:rPr>
              <a:t>Now, that we have a square matrix, we can calculate the eigenvalues of </a:t>
            </a:r>
            <a:r>
              <a:rPr lang="en-US" b="1" i="0" dirty="0">
                <a:solidFill>
                  <a:srgbClr val="242424"/>
                </a:solidFill>
                <a:effectLst/>
                <a:latin typeface="source-serif-pro"/>
              </a:rPr>
              <a:t>A(transpose) A</a:t>
            </a:r>
            <a:r>
              <a:rPr lang="en-US" b="0" i="0" dirty="0">
                <a:solidFill>
                  <a:srgbClr val="242424"/>
                </a:solidFill>
                <a:effectLst/>
                <a:latin typeface="source-serif-pro"/>
              </a:rPr>
              <a:t>. We, can do so by calculating the determinant of </a:t>
            </a:r>
            <a:r>
              <a:rPr lang="en-US" b="1" i="0" dirty="0">
                <a:solidFill>
                  <a:srgbClr val="242424"/>
                </a:solidFill>
                <a:effectLst/>
                <a:latin typeface="source-serif-pro"/>
              </a:rPr>
              <a:t>A(transpose)A — (lambda)I </a:t>
            </a:r>
            <a:r>
              <a:rPr lang="en-US" b="0" i="0" dirty="0">
                <a:solidFill>
                  <a:srgbClr val="242424"/>
                </a:solidFill>
                <a:effectLst/>
                <a:latin typeface="source-serif-pro"/>
              </a:rPr>
              <a:t>where lambda are the two eigenvalues.</a:t>
            </a:r>
          </a:p>
          <a:p>
            <a:endParaRPr lang="en-IN" dirty="0"/>
          </a:p>
        </p:txBody>
      </p:sp>
      <p:pic>
        <p:nvPicPr>
          <p:cNvPr id="8" name="Picture 7">
            <a:extLst>
              <a:ext uri="{FF2B5EF4-FFF2-40B4-BE49-F238E27FC236}">
                <a16:creationId xmlns:a16="http://schemas.microsoft.com/office/drawing/2014/main" id="{A6DD0B3D-CDEA-3CDF-9470-F6C772726D67}"/>
              </a:ext>
            </a:extLst>
          </p:cNvPr>
          <p:cNvPicPr>
            <a:picLocks noChangeAspect="1"/>
          </p:cNvPicPr>
          <p:nvPr/>
        </p:nvPicPr>
        <p:blipFill>
          <a:blip r:embed="rId2"/>
          <a:stretch>
            <a:fillRect/>
          </a:stretch>
        </p:blipFill>
        <p:spPr>
          <a:xfrm>
            <a:off x="4283968" y="4077072"/>
            <a:ext cx="3330525" cy="2189884"/>
          </a:xfrm>
          <a:prstGeom prst="rect">
            <a:avLst/>
          </a:prstGeom>
        </p:spPr>
      </p:pic>
    </p:spTree>
    <p:extLst>
      <p:ext uri="{BB962C8B-B14F-4D97-AF65-F5344CB8AC3E}">
        <p14:creationId xmlns:p14="http://schemas.microsoft.com/office/powerpoint/2010/main" val="13887925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A8DC3-EFB3-9D25-F660-A9E95FF0FBC7}"/>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9549EE22-F171-1D7D-E796-28500BC58C51}"/>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61</a:t>
            </a:fld>
            <a:endParaRPr lang="tr-TR"/>
          </a:p>
        </p:txBody>
      </p:sp>
      <p:pic>
        <p:nvPicPr>
          <p:cNvPr id="6" name="Content Placeholder 5">
            <a:extLst>
              <a:ext uri="{FF2B5EF4-FFF2-40B4-BE49-F238E27FC236}">
                <a16:creationId xmlns:a16="http://schemas.microsoft.com/office/drawing/2014/main" id="{106E3E69-1691-8C5E-B241-45C56AE4E8BB}"/>
              </a:ext>
            </a:extLst>
          </p:cNvPr>
          <p:cNvPicPr>
            <a:picLocks noGrp="1" noChangeAspect="1"/>
          </p:cNvPicPr>
          <p:nvPr>
            <p:ph sz="quarter" idx="1"/>
          </p:nvPr>
        </p:nvPicPr>
        <p:blipFill>
          <a:blip r:embed="rId2"/>
          <a:stretch>
            <a:fillRect/>
          </a:stretch>
        </p:blipFill>
        <p:spPr>
          <a:xfrm>
            <a:off x="1696606" y="1600200"/>
            <a:ext cx="5985737" cy="4495800"/>
          </a:xfrm>
        </p:spPr>
      </p:pic>
    </p:spTree>
    <p:extLst>
      <p:ext uri="{BB962C8B-B14F-4D97-AF65-F5344CB8AC3E}">
        <p14:creationId xmlns:p14="http://schemas.microsoft.com/office/powerpoint/2010/main" val="42151022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5069-7096-0804-C0F1-EFA8ADADA85F}"/>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0864F3B0-08CB-71B5-39AC-F388A664F298}"/>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62</a:t>
            </a:fld>
            <a:endParaRPr lang="tr-TR"/>
          </a:p>
        </p:txBody>
      </p:sp>
      <p:sp>
        <p:nvSpPr>
          <p:cNvPr id="4" name="Content Placeholder 3">
            <a:extLst>
              <a:ext uri="{FF2B5EF4-FFF2-40B4-BE49-F238E27FC236}">
                <a16:creationId xmlns:a16="http://schemas.microsoft.com/office/drawing/2014/main" id="{661EA81B-0303-83B6-72EC-84D19FBA138C}"/>
              </a:ext>
            </a:extLst>
          </p:cNvPr>
          <p:cNvSpPr>
            <a:spLocks noGrp="1"/>
          </p:cNvSpPr>
          <p:nvPr>
            <p:ph sz="quarter" idx="1"/>
          </p:nvPr>
        </p:nvSpPr>
        <p:spPr/>
        <p:txBody>
          <a:bodyPr/>
          <a:lstStyle/>
          <a:p>
            <a:pPr algn="l"/>
            <a:r>
              <a:rPr lang="en-US" b="1" i="0" dirty="0">
                <a:solidFill>
                  <a:srgbClr val="242424"/>
                </a:solidFill>
                <a:effectLst/>
                <a:latin typeface="sohne"/>
              </a:rPr>
              <a:t>Step 3</a:t>
            </a:r>
          </a:p>
          <a:p>
            <a:pPr algn="l"/>
            <a:r>
              <a:rPr lang="en-US" b="0" i="0" dirty="0">
                <a:solidFill>
                  <a:srgbClr val="242424"/>
                </a:solidFill>
                <a:effectLst/>
                <a:latin typeface="source-serif-pro"/>
              </a:rPr>
              <a:t>Once we have calculated the eigenvalues, it’s time to calculate the two eigenvectors for each eigenvalue. So, let’s start by calculating the eigenvector for 10.</a:t>
            </a:r>
          </a:p>
          <a:p>
            <a:pPr algn="l"/>
            <a:r>
              <a:rPr lang="en-IN" dirty="0"/>
              <a:t>S</a:t>
            </a:r>
            <a:r>
              <a:rPr lang="en-US" b="1" i="0" dirty="0" err="1">
                <a:solidFill>
                  <a:srgbClr val="242424"/>
                </a:solidFill>
                <a:effectLst/>
                <a:latin typeface="source-serif-pro"/>
              </a:rPr>
              <a:t>tep</a:t>
            </a:r>
            <a:r>
              <a:rPr lang="en-US" b="1" i="0" dirty="0">
                <a:solidFill>
                  <a:srgbClr val="242424"/>
                </a:solidFill>
                <a:effectLst/>
                <a:latin typeface="source-serif-pro"/>
              </a:rPr>
              <a:t> 3.1</a:t>
            </a:r>
            <a:endParaRPr lang="en-US" b="0" i="0" dirty="0">
              <a:solidFill>
                <a:srgbClr val="242424"/>
              </a:solidFill>
              <a:effectLst/>
              <a:latin typeface="source-serif-pro"/>
            </a:endParaRPr>
          </a:p>
          <a:p>
            <a:pPr algn="l"/>
            <a:r>
              <a:rPr lang="en-US" b="0" i="0" dirty="0">
                <a:solidFill>
                  <a:srgbClr val="242424"/>
                </a:solidFill>
                <a:effectLst/>
                <a:latin typeface="source-serif-pro"/>
              </a:rPr>
              <a:t>We plug the value of lambda in the A(transpose)A — (lambda)I matrix.</a:t>
            </a:r>
          </a:p>
          <a:p>
            <a:endParaRPr lang="en-IN" dirty="0"/>
          </a:p>
        </p:txBody>
      </p:sp>
    </p:spTree>
    <p:extLst>
      <p:ext uri="{BB962C8B-B14F-4D97-AF65-F5344CB8AC3E}">
        <p14:creationId xmlns:p14="http://schemas.microsoft.com/office/powerpoint/2010/main" val="3173907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5F43F-484C-3B85-4A81-DF7DC5F535DB}"/>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827E38AF-A597-C524-28D9-0F02DD3EBD06}"/>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63</a:t>
            </a:fld>
            <a:endParaRPr lang="tr-TR"/>
          </a:p>
        </p:txBody>
      </p:sp>
      <p:sp>
        <p:nvSpPr>
          <p:cNvPr id="4" name="Content Placeholder 3">
            <a:extLst>
              <a:ext uri="{FF2B5EF4-FFF2-40B4-BE49-F238E27FC236}">
                <a16:creationId xmlns:a16="http://schemas.microsoft.com/office/drawing/2014/main" id="{298E02EC-F926-B2AB-8BA2-42EB438A47E3}"/>
              </a:ext>
            </a:extLst>
          </p:cNvPr>
          <p:cNvSpPr>
            <a:spLocks noGrp="1"/>
          </p:cNvSpPr>
          <p:nvPr>
            <p:ph sz="quarter" idx="1"/>
          </p:nvPr>
        </p:nvSpPr>
        <p:spPr>
          <a:xfrm>
            <a:off x="612648" y="2780928"/>
            <a:ext cx="8153400" cy="3315072"/>
          </a:xfrm>
        </p:spPr>
        <p:txBody>
          <a:bodyPr/>
          <a:lstStyle/>
          <a:p>
            <a:r>
              <a:rPr lang="en-US" b="0" i="0" dirty="0">
                <a:solidFill>
                  <a:srgbClr val="242424"/>
                </a:solidFill>
                <a:effectLst/>
                <a:latin typeface="source-serif-pro"/>
              </a:rPr>
              <a:t>In order to find the eigenvector, we need to find the null space of a matrix where AB = 0. In other words,</a:t>
            </a:r>
            <a:endParaRPr lang="en-IN" dirty="0"/>
          </a:p>
        </p:txBody>
      </p:sp>
      <p:pic>
        <p:nvPicPr>
          <p:cNvPr id="1026" name="Picture 2">
            <a:extLst>
              <a:ext uri="{FF2B5EF4-FFF2-40B4-BE49-F238E27FC236}">
                <a16:creationId xmlns:a16="http://schemas.microsoft.com/office/drawing/2014/main" id="{F6EE8E2A-04BA-27D8-A070-C684122790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3277"/>
            <a:ext cx="5760640" cy="26231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7B2AFEF-AE8B-DEF6-3ED7-01B0539F4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5379" y="3654675"/>
            <a:ext cx="3430513" cy="16966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FBD4DC2-B711-3D9F-73F9-ABC7A1FE77AC}"/>
              </a:ext>
            </a:extLst>
          </p:cNvPr>
          <p:cNvSpPr txBox="1"/>
          <p:nvPr/>
        </p:nvSpPr>
        <p:spPr>
          <a:xfrm>
            <a:off x="855340" y="5267993"/>
            <a:ext cx="7433320" cy="1200329"/>
          </a:xfrm>
          <a:prstGeom prst="rect">
            <a:avLst/>
          </a:prstGeom>
          <a:noFill/>
        </p:spPr>
        <p:txBody>
          <a:bodyPr wrap="square">
            <a:spAutoFit/>
          </a:bodyPr>
          <a:lstStyle/>
          <a:p>
            <a:r>
              <a:rPr lang="en-US" sz="2400" b="0" i="0" dirty="0">
                <a:solidFill>
                  <a:srgbClr val="242424"/>
                </a:solidFill>
                <a:effectLst/>
                <a:latin typeface="source-serif-pro"/>
              </a:rPr>
              <a:t>Next, we need to reduce this matrix to the Row-Echelon Form so that we can easily solve the equation. Let’s talk about Row-Echelon for a moment here.</a:t>
            </a:r>
            <a:endParaRPr lang="en-IN" sz="2400" dirty="0"/>
          </a:p>
        </p:txBody>
      </p:sp>
    </p:spTree>
    <p:extLst>
      <p:ext uri="{BB962C8B-B14F-4D97-AF65-F5344CB8AC3E}">
        <p14:creationId xmlns:p14="http://schemas.microsoft.com/office/powerpoint/2010/main" val="3459472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DFC83-2D42-F25D-4169-89158EDC4D06}"/>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56E546E5-6E77-1F10-9671-771E6D60D6D5}"/>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64</a:t>
            </a:fld>
            <a:endParaRPr lang="tr-TR"/>
          </a:p>
        </p:txBody>
      </p:sp>
      <p:sp>
        <p:nvSpPr>
          <p:cNvPr id="4" name="Content Placeholder 3">
            <a:extLst>
              <a:ext uri="{FF2B5EF4-FFF2-40B4-BE49-F238E27FC236}">
                <a16:creationId xmlns:a16="http://schemas.microsoft.com/office/drawing/2014/main" id="{F4855F37-A726-69E6-3E77-FA228C5E8F58}"/>
              </a:ext>
            </a:extLst>
          </p:cNvPr>
          <p:cNvSpPr>
            <a:spLocks noGrp="1"/>
          </p:cNvSpPr>
          <p:nvPr>
            <p:ph sz="quarter" idx="1"/>
          </p:nvPr>
        </p:nvSpPr>
        <p:spPr>
          <a:xfrm>
            <a:off x="510682" y="1297623"/>
            <a:ext cx="8153400" cy="4495800"/>
          </a:xfrm>
        </p:spPr>
        <p:txBody>
          <a:bodyPr>
            <a:normAutofit fontScale="70000" lnSpcReduction="20000"/>
          </a:bodyPr>
          <a:lstStyle/>
          <a:p>
            <a:pPr algn="l"/>
            <a:r>
              <a:rPr lang="en-US" b="1" i="0" dirty="0">
                <a:solidFill>
                  <a:srgbClr val="242424"/>
                </a:solidFill>
                <a:effectLst/>
                <a:latin typeface="source-serif-pro"/>
              </a:rPr>
              <a:t>Row-Echelon Form</a:t>
            </a:r>
            <a:endParaRPr lang="en-US" b="0" i="0" dirty="0">
              <a:solidFill>
                <a:srgbClr val="242424"/>
              </a:solidFill>
              <a:effectLst/>
              <a:latin typeface="source-serif-pro"/>
            </a:endParaRPr>
          </a:p>
          <a:p>
            <a:pPr algn="l"/>
            <a:r>
              <a:rPr lang="en-US" b="0" i="0" dirty="0">
                <a:solidFill>
                  <a:srgbClr val="242424"/>
                </a:solidFill>
                <a:effectLst/>
                <a:latin typeface="source-serif-pro"/>
              </a:rPr>
              <a:t>A matrix is said to be in row-echelon form if the following rules are satisfied.</a:t>
            </a:r>
          </a:p>
          <a:p>
            <a:pPr algn="l">
              <a:buFont typeface="+mj-lt"/>
              <a:buAutoNum type="arabicPeriod"/>
            </a:pPr>
            <a:r>
              <a:rPr lang="en-US" b="0" i="0" dirty="0">
                <a:solidFill>
                  <a:srgbClr val="242424"/>
                </a:solidFill>
                <a:effectLst/>
                <a:latin typeface="source-serif-pro"/>
              </a:rPr>
              <a:t>All the leading entries in each row of the matrix is 1</a:t>
            </a:r>
          </a:p>
          <a:p>
            <a:pPr algn="l">
              <a:buFont typeface="+mj-lt"/>
              <a:buAutoNum type="arabicPeriod"/>
            </a:pPr>
            <a:r>
              <a:rPr lang="en-US" b="0" i="0" dirty="0">
                <a:solidFill>
                  <a:srgbClr val="242424"/>
                </a:solidFill>
                <a:effectLst/>
                <a:latin typeface="source-serif-pro"/>
              </a:rPr>
              <a:t>If a column contains a leading entry then all the entries below the leading entry should be zero</a:t>
            </a:r>
          </a:p>
          <a:p>
            <a:pPr algn="l">
              <a:buFont typeface="+mj-lt"/>
              <a:buAutoNum type="arabicPeriod"/>
            </a:pPr>
            <a:r>
              <a:rPr lang="en-US" b="0" i="0" dirty="0">
                <a:solidFill>
                  <a:srgbClr val="242424"/>
                </a:solidFill>
                <a:effectLst/>
                <a:latin typeface="source-serif-pro"/>
              </a:rPr>
              <a:t>If any two consecutive non-zero rows, the leading entry in the upper row should occur to the left of the leading entry in the lower row.</a:t>
            </a:r>
          </a:p>
          <a:p>
            <a:pPr algn="l">
              <a:buFont typeface="+mj-lt"/>
              <a:buAutoNum type="arabicPeriod"/>
            </a:pPr>
            <a:r>
              <a:rPr lang="en-US" b="0" i="0" dirty="0">
                <a:solidFill>
                  <a:srgbClr val="242424"/>
                </a:solidFill>
                <a:effectLst/>
                <a:latin typeface="source-serif-pro"/>
              </a:rPr>
              <a:t>All rows which consist only of zeros should occur in the bottom of the matrix</a:t>
            </a:r>
          </a:p>
          <a:p>
            <a:pPr algn="l"/>
            <a:r>
              <a:rPr lang="en-US" b="0" i="0" dirty="0">
                <a:solidFill>
                  <a:srgbClr val="242424"/>
                </a:solidFill>
                <a:effectLst/>
                <a:latin typeface="source-serif-pro"/>
              </a:rPr>
              <a:t>We need to perform some operations on the rows to reduce the matrix. These operations are called </a:t>
            </a:r>
            <a:r>
              <a:rPr lang="en-US" b="1" i="0" dirty="0">
                <a:solidFill>
                  <a:srgbClr val="242424"/>
                </a:solidFill>
                <a:effectLst/>
                <a:latin typeface="source-serif-pro"/>
              </a:rPr>
              <a:t>elementary row operations</a:t>
            </a:r>
            <a:r>
              <a:rPr lang="en-US" b="0" i="0" dirty="0">
                <a:solidFill>
                  <a:srgbClr val="242424"/>
                </a:solidFill>
                <a:effectLst/>
                <a:latin typeface="source-serif-pro"/>
              </a:rPr>
              <a:t> and there are a certain rules to follow for these operations as given below,</a:t>
            </a:r>
          </a:p>
          <a:p>
            <a:endParaRPr lang="en-IN" dirty="0"/>
          </a:p>
        </p:txBody>
      </p:sp>
      <p:pic>
        <p:nvPicPr>
          <p:cNvPr id="2050" name="Picture 2">
            <a:extLst>
              <a:ext uri="{FF2B5EF4-FFF2-40B4-BE49-F238E27FC236}">
                <a16:creationId xmlns:a16="http://schemas.microsoft.com/office/drawing/2014/main" id="{9C3510F6-513D-1AC8-6428-706107AB7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355" y="5221923"/>
            <a:ext cx="8334375"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4128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F300A-836B-0961-26D0-9DC2802638F8}"/>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337B7039-EE24-4BB0-769B-75D9ADA29F13}"/>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65</a:t>
            </a:fld>
            <a:endParaRPr lang="tr-TR"/>
          </a:p>
        </p:txBody>
      </p:sp>
      <p:sp>
        <p:nvSpPr>
          <p:cNvPr id="4" name="Content Placeholder 3">
            <a:extLst>
              <a:ext uri="{FF2B5EF4-FFF2-40B4-BE49-F238E27FC236}">
                <a16:creationId xmlns:a16="http://schemas.microsoft.com/office/drawing/2014/main" id="{C293FDD8-0A66-8D2A-7545-74915AD84A18}"/>
              </a:ext>
            </a:extLst>
          </p:cNvPr>
          <p:cNvSpPr>
            <a:spLocks noGrp="1"/>
          </p:cNvSpPr>
          <p:nvPr>
            <p:ph sz="quarter" idx="1"/>
          </p:nvPr>
        </p:nvSpPr>
        <p:spPr>
          <a:xfrm>
            <a:off x="612648" y="1600200"/>
            <a:ext cx="8153400" cy="4495800"/>
          </a:xfrm>
        </p:spPr>
        <p:txBody>
          <a:bodyPr/>
          <a:lstStyle/>
          <a:p>
            <a:r>
              <a:rPr lang="en-US" b="0" i="0" dirty="0">
                <a:solidFill>
                  <a:srgbClr val="242424"/>
                </a:solidFill>
                <a:effectLst/>
                <a:latin typeface="source-serif-pro"/>
              </a:rPr>
              <a:t>Armed with the above rules, lets start reducing the matrix in</a:t>
            </a:r>
            <a:r>
              <a:rPr lang="en-US" b="1" i="0" dirty="0">
                <a:solidFill>
                  <a:srgbClr val="242424"/>
                </a:solidFill>
                <a:effectLst/>
                <a:latin typeface="source-serif-pro"/>
              </a:rPr>
              <a:t> Step 3.1 </a:t>
            </a:r>
            <a:r>
              <a:rPr lang="en-US" b="0" i="0" dirty="0">
                <a:solidFill>
                  <a:srgbClr val="242424"/>
                </a:solidFill>
                <a:effectLst/>
                <a:latin typeface="source-serif-pro"/>
              </a:rPr>
              <a:t>to row-echelon form.</a:t>
            </a:r>
            <a:endParaRPr lang="en-IN" dirty="0"/>
          </a:p>
        </p:txBody>
      </p:sp>
      <p:pic>
        <p:nvPicPr>
          <p:cNvPr id="3074" name="Picture 2">
            <a:extLst>
              <a:ext uri="{FF2B5EF4-FFF2-40B4-BE49-F238E27FC236}">
                <a16:creationId xmlns:a16="http://schemas.microsoft.com/office/drawing/2014/main" id="{23D91B79-9E99-2E29-BD1E-22159C8B2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2858184"/>
            <a:ext cx="3002260" cy="30330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7F51FAC-CF63-57B8-FFAA-AEDF16D2993E}"/>
              </a:ext>
            </a:extLst>
          </p:cNvPr>
          <p:cNvSpPr txBox="1"/>
          <p:nvPr/>
        </p:nvSpPr>
        <p:spPr>
          <a:xfrm>
            <a:off x="1566672" y="5579537"/>
            <a:ext cx="7397816" cy="1077218"/>
          </a:xfrm>
          <a:prstGeom prst="rect">
            <a:avLst/>
          </a:prstGeom>
          <a:noFill/>
        </p:spPr>
        <p:txBody>
          <a:bodyPr wrap="square">
            <a:spAutoFit/>
          </a:bodyPr>
          <a:lstStyle/>
          <a:p>
            <a:r>
              <a:rPr lang="en-US" b="0" i="0" dirty="0">
                <a:solidFill>
                  <a:srgbClr val="242424"/>
                </a:solidFill>
                <a:effectLst/>
                <a:latin typeface="source-serif-pro"/>
              </a:rPr>
              <a:t>Now, we can solve for null space as below to find the eigenvector for eigenvalue 10</a:t>
            </a:r>
            <a:endParaRPr lang="en-IN" dirty="0"/>
          </a:p>
        </p:txBody>
      </p:sp>
    </p:spTree>
    <p:extLst>
      <p:ext uri="{BB962C8B-B14F-4D97-AF65-F5344CB8AC3E}">
        <p14:creationId xmlns:p14="http://schemas.microsoft.com/office/powerpoint/2010/main" val="7023193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7D35A-D5D8-EC08-2E9A-2DEC93581711}"/>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C992691E-57C3-1FD0-0FB0-A57E002C46C7}"/>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66</a:t>
            </a:fld>
            <a:endParaRPr lang="tr-TR"/>
          </a:p>
        </p:txBody>
      </p:sp>
      <p:sp>
        <p:nvSpPr>
          <p:cNvPr id="4" name="Content Placeholder 3">
            <a:extLst>
              <a:ext uri="{FF2B5EF4-FFF2-40B4-BE49-F238E27FC236}">
                <a16:creationId xmlns:a16="http://schemas.microsoft.com/office/drawing/2014/main" id="{FEC3A84E-DB46-52E2-8BC3-C45F3FB7CA25}"/>
              </a:ext>
            </a:extLst>
          </p:cNvPr>
          <p:cNvSpPr>
            <a:spLocks noGrp="1"/>
          </p:cNvSpPr>
          <p:nvPr>
            <p:ph sz="quarter" idx="1"/>
          </p:nvPr>
        </p:nvSpPr>
        <p:spPr/>
        <p:txBody>
          <a:bodyPr/>
          <a:lstStyle/>
          <a:p>
            <a:endParaRPr lang="en-IN"/>
          </a:p>
        </p:txBody>
      </p:sp>
      <p:pic>
        <p:nvPicPr>
          <p:cNvPr id="4098" name="Picture 2">
            <a:extLst>
              <a:ext uri="{FF2B5EF4-FFF2-40B4-BE49-F238E27FC236}">
                <a16:creationId xmlns:a16="http://schemas.microsoft.com/office/drawing/2014/main" id="{7ADA4410-4979-66CC-2A17-16EFE7ACC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28600"/>
            <a:ext cx="5941268" cy="572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5704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29E46-9DE5-CC2F-0195-CEFD200B9D8D}"/>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F4616BEC-3D13-921B-1183-92831006DB34}"/>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67</a:t>
            </a:fld>
            <a:endParaRPr lang="tr-TR"/>
          </a:p>
        </p:txBody>
      </p:sp>
      <p:sp>
        <p:nvSpPr>
          <p:cNvPr id="4" name="Content Placeholder 3">
            <a:extLst>
              <a:ext uri="{FF2B5EF4-FFF2-40B4-BE49-F238E27FC236}">
                <a16:creationId xmlns:a16="http://schemas.microsoft.com/office/drawing/2014/main" id="{4951E309-E9AB-6119-6203-5734B70667A2}"/>
              </a:ext>
            </a:extLst>
          </p:cNvPr>
          <p:cNvSpPr>
            <a:spLocks noGrp="1"/>
          </p:cNvSpPr>
          <p:nvPr>
            <p:ph sz="quarter" idx="1"/>
          </p:nvPr>
        </p:nvSpPr>
        <p:spPr>
          <a:xfrm>
            <a:off x="581047" y="1543760"/>
            <a:ext cx="8153400" cy="4495800"/>
          </a:xfrm>
        </p:spPr>
        <p:txBody>
          <a:bodyPr/>
          <a:lstStyle/>
          <a:p>
            <a:pPr algn="l"/>
            <a:r>
              <a:rPr lang="en-US" b="0" i="0" dirty="0">
                <a:solidFill>
                  <a:srgbClr val="242424"/>
                </a:solidFill>
                <a:effectLst/>
                <a:latin typeface="source-serif-pro"/>
              </a:rPr>
              <a:t>Once we get this vector, we need to convert it to a </a:t>
            </a:r>
            <a:r>
              <a:rPr lang="en-US" b="1" i="0" dirty="0">
                <a:solidFill>
                  <a:srgbClr val="242424"/>
                </a:solidFill>
                <a:effectLst/>
                <a:latin typeface="source-serif-pro"/>
              </a:rPr>
              <a:t>unit vector</a:t>
            </a:r>
            <a:r>
              <a:rPr lang="en-US" b="0" i="0" dirty="0">
                <a:solidFill>
                  <a:srgbClr val="242424"/>
                </a:solidFill>
                <a:effectLst/>
                <a:latin typeface="source-serif-pro"/>
              </a:rPr>
              <a:t> . The way we do that is by taking the columnar values and dividing them by taking the square root of the sum of squares of the values. So, in this case we do the following,</a:t>
            </a:r>
          </a:p>
          <a:p>
            <a:br>
              <a:rPr lang="en-US" dirty="0"/>
            </a:br>
            <a:endParaRPr lang="en-IN" dirty="0"/>
          </a:p>
        </p:txBody>
      </p:sp>
      <p:pic>
        <p:nvPicPr>
          <p:cNvPr id="5122" name="Picture 2">
            <a:extLst>
              <a:ext uri="{FF2B5EF4-FFF2-40B4-BE49-F238E27FC236}">
                <a16:creationId xmlns:a16="http://schemas.microsoft.com/office/drawing/2014/main" id="{3DCBE1DA-C50B-BBCA-FEB8-8A0A63CF1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834" y="3861048"/>
            <a:ext cx="4695825"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1549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C7AF-BD9F-6FED-57B5-CC3E5AFF5A9E}"/>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815248B6-A596-1589-730F-2FD674B10C12}"/>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68</a:t>
            </a:fld>
            <a:endParaRPr lang="tr-TR"/>
          </a:p>
        </p:txBody>
      </p:sp>
      <p:sp>
        <p:nvSpPr>
          <p:cNvPr id="4" name="Content Placeholder 3">
            <a:extLst>
              <a:ext uri="{FF2B5EF4-FFF2-40B4-BE49-F238E27FC236}">
                <a16:creationId xmlns:a16="http://schemas.microsoft.com/office/drawing/2014/main" id="{7F706AB6-83D7-C2D9-FDB3-00466960B5EC}"/>
              </a:ext>
            </a:extLst>
          </p:cNvPr>
          <p:cNvSpPr>
            <a:spLocks noGrp="1"/>
          </p:cNvSpPr>
          <p:nvPr>
            <p:ph sz="quarter" idx="1"/>
          </p:nvPr>
        </p:nvSpPr>
        <p:spPr>
          <a:xfrm>
            <a:off x="533128" y="1600200"/>
            <a:ext cx="8232920" cy="4195192"/>
          </a:xfrm>
        </p:spPr>
        <p:txBody>
          <a:bodyPr/>
          <a:lstStyle/>
          <a:p>
            <a:pPr algn="l"/>
            <a:r>
              <a:rPr lang="en-US" b="0" i="0" dirty="0">
                <a:solidFill>
                  <a:srgbClr val="242424"/>
                </a:solidFill>
                <a:effectLst/>
                <a:latin typeface="source-serif-pro"/>
              </a:rPr>
              <a:t>So the final eigenvector for eigenvalue is</a:t>
            </a:r>
          </a:p>
          <a:p>
            <a:br>
              <a:rPr lang="en-US" dirty="0">
                <a:effectLst/>
              </a:rPr>
            </a:br>
            <a:endParaRPr lang="en-IN" dirty="0"/>
          </a:p>
        </p:txBody>
      </p:sp>
      <p:pic>
        <p:nvPicPr>
          <p:cNvPr id="6146" name="Picture 2">
            <a:extLst>
              <a:ext uri="{FF2B5EF4-FFF2-40B4-BE49-F238E27FC236}">
                <a16:creationId xmlns:a16="http://schemas.microsoft.com/office/drawing/2014/main" id="{42629ECB-2554-374F-1888-564C992D0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044" y="2420888"/>
            <a:ext cx="5859911" cy="22435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1344E04-A4DB-48EE-3D60-D993C642EB1F}"/>
              </a:ext>
            </a:extLst>
          </p:cNvPr>
          <p:cNvSpPr txBox="1"/>
          <p:nvPr/>
        </p:nvSpPr>
        <p:spPr>
          <a:xfrm>
            <a:off x="683568" y="4152676"/>
            <a:ext cx="7927304" cy="1077218"/>
          </a:xfrm>
          <a:prstGeom prst="rect">
            <a:avLst/>
          </a:prstGeom>
          <a:noFill/>
        </p:spPr>
        <p:txBody>
          <a:bodyPr wrap="square">
            <a:spAutoFit/>
          </a:bodyPr>
          <a:lstStyle/>
          <a:p>
            <a:r>
              <a:rPr lang="en-US" b="0" i="0" dirty="0">
                <a:solidFill>
                  <a:srgbClr val="242424"/>
                </a:solidFill>
                <a:effectLst/>
                <a:latin typeface="source-serif-pro"/>
              </a:rPr>
              <a:t>We do the similar steps to get the eigenvector for eigenvalue 40</a:t>
            </a:r>
            <a:endParaRPr lang="en-IN" dirty="0"/>
          </a:p>
        </p:txBody>
      </p:sp>
      <p:pic>
        <p:nvPicPr>
          <p:cNvPr id="6148" name="Picture 4">
            <a:extLst>
              <a:ext uri="{FF2B5EF4-FFF2-40B4-BE49-F238E27FC236}">
                <a16:creationId xmlns:a16="http://schemas.microsoft.com/office/drawing/2014/main" id="{C75D3D20-66E5-972F-3419-D88BF8ACF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4827166"/>
            <a:ext cx="3721224" cy="193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9971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6073D-2150-B473-9B12-3574F308D53D}"/>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CAEE45B4-AF5E-73C4-C5AE-4E01DBF9B2E1}"/>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69</a:t>
            </a:fld>
            <a:endParaRPr lang="tr-TR"/>
          </a:p>
        </p:txBody>
      </p:sp>
      <p:sp>
        <p:nvSpPr>
          <p:cNvPr id="4" name="Content Placeholder 3">
            <a:extLst>
              <a:ext uri="{FF2B5EF4-FFF2-40B4-BE49-F238E27FC236}">
                <a16:creationId xmlns:a16="http://schemas.microsoft.com/office/drawing/2014/main" id="{D263D9BA-C468-B8EB-B4A3-B2952F823D8F}"/>
              </a:ext>
            </a:extLst>
          </p:cNvPr>
          <p:cNvSpPr>
            <a:spLocks noGrp="1"/>
          </p:cNvSpPr>
          <p:nvPr>
            <p:ph sz="quarter" idx="1"/>
          </p:nvPr>
        </p:nvSpPr>
        <p:spPr>
          <a:xfrm>
            <a:off x="580091" y="1600200"/>
            <a:ext cx="8185957" cy="4495800"/>
          </a:xfrm>
        </p:spPr>
        <p:txBody>
          <a:bodyPr/>
          <a:lstStyle/>
          <a:p>
            <a:r>
              <a:rPr lang="en-IN" dirty="0"/>
              <a:t>Matrix for computation</a:t>
            </a:r>
            <a:br>
              <a:rPr lang="en-IN" dirty="0"/>
            </a:br>
            <a:endParaRPr lang="en-IN" dirty="0"/>
          </a:p>
        </p:txBody>
      </p:sp>
      <p:pic>
        <p:nvPicPr>
          <p:cNvPr id="7170" name="Picture 2">
            <a:extLst>
              <a:ext uri="{FF2B5EF4-FFF2-40B4-BE49-F238E27FC236}">
                <a16:creationId xmlns:a16="http://schemas.microsoft.com/office/drawing/2014/main" id="{55F2B84C-82C6-1EEF-8ED9-61357D528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39" y="2426808"/>
            <a:ext cx="3572225" cy="3897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953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0C3-0BAF-A4F4-4C18-C74FEC285948}"/>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90143EDD-5B9A-0783-CD07-D123CD0CC18E}"/>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7</a:t>
            </a:fld>
            <a:endParaRPr lang="tr-TR"/>
          </a:p>
        </p:txBody>
      </p:sp>
      <p:pic>
        <p:nvPicPr>
          <p:cNvPr id="6" name="Content Placeholder 5">
            <a:extLst>
              <a:ext uri="{FF2B5EF4-FFF2-40B4-BE49-F238E27FC236}">
                <a16:creationId xmlns:a16="http://schemas.microsoft.com/office/drawing/2014/main" id="{5B5315F9-6056-3C7A-B94C-2254595FA539}"/>
              </a:ext>
            </a:extLst>
          </p:cNvPr>
          <p:cNvPicPr>
            <a:picLocks noGrp="1" noChangeAspect="1"/>
          </p:cNvPicPr>
          <p:nvPr>
            <p:ph sz="quarter" idx="1"/>
          </p:nvPr>
        </p:nvPicPr>
        <p:blipFill>
          <a:blip r:embed="rId2"/>
          <a:stretch>
            <a:fillRect/>
          </a:stretch>
        </p:blipFill>
        <p:spPr>
          <a:xfrm>
            <a:off x="612775" y="2066558"/>
            <a:ext cx="8153400" cy="3563083"/>
          </a:xfrm>
        </p:spPr>
      </p:pic>
    </p:spTree>
    <p:extLst>
      <p:ext uri="{BB962C8B-B14F-4D97-AF65-F5344CB8AC3E}">
        <p14:creationId xmlns:p14="http://schemas.microsoft.com/office/powerpoint/2010/main" val="7016275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1DA67-E623-F854-DE76-2DC012F0CF6B}"/>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5876EB3F-2B66-972B-8007-BB47D2B6AF3F}"/>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70</a:t>
            </a:fld>
            <a:endParaRPr lang="tr-TR"/>
          </a:p>
        </p:txBody>
      </p:sp>
      <p:sp>
        <p:nvSpPr>
          <p:cNvPr id="4" name="Content Placeholder 3">
            <a:extLst>
              <a:ext uri="{FF2B5EF4-FFF2-40B4-BE49-F238E27FC236}">
                <a16:creationId xmlns:a16="http://schemas.microsoft.com/office/drawing/2014/main" id="{36464576-2ACC-5A57-CFBF-EC537C38DFC8}"/>
              </a:ext>
            </a:extLst>
          </p:cNvPr>
          <p:cNvSpPr>
            <a:spLocks noGrp="1"/>
          </p:cNvSpPr>
          <p:nvPr>
            <p:ph sz="quarter" idx="1"/>
          </p:nvPr>
        </p:nvSpPr>
        <p:spPr/>
        <p:txBody>
          <a:bodyPr/>
          <a:lstStyle/>
          <a:p>
            <a:r>
              <a:rPr lang="en-IN" dirty="0"/>
              <a:t>Row-Echelon Form</a:t>
            </a:r>
            <a:br>
              <a:rPr lang="en-IN" dirty="0">
                <a:effectLst/>
              </a:rPr>
            </a:br>
            <a:endParaRPr lang="en-IN" dirty="0"/>
          </a:p>
        </p:txBody>
      </p:sp>
      <p:pic>
        <p:nvPicPr>
          <p:cNvPr id="8194" name="Picture 2">
            <a:extLst>
              <a:ext uri="{FF2B5EF4-FFF2-40B4-BE49-F238E27FC236}">
                <a16:creationId xmlns:a16="http://schemas.microsoft.com/office/drawing/2014/main" id="{FDFD5DE1-6AD3-39B2-419F-7635CA193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419100"/>
            <a:ext cx="8334375" cy="6019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D9D0B4B-4D69-BE01-72E8-82560E2C2E0C}"/>
              </a:ext>
            </a:extLst>
          </p:cNvPr>
          <p:cNvSpPr txBox="1"/>
          <p:nvPr/>
        </p:nvSpPr>
        <p:spPr>
          <a:xfrm>
            <a:off x="2483768" y="5803612"/>
            <a:ext cx="4572000" cy="584775"/>
          </a:xfrm>
          <a:prstGeom prst="rect">
            <a:avLst/>
          </a:prstGeom>
          <a:noFill/>
        </p:spPr>
        <p:txBody>
          <a:bodyPr wrap="square">
            <a:spAutoFit/>
          </a:bodyPr>
          <a:lstStyle/>
          <a:p>
            <a:r>
              <a:rPr lang="en-IN" b="0" i="0" dirty="0" err="1">
                <a:solidFill>
                  <a:srgbClr val="6B6B6B"/>
                </a:solidFill>
                <a:effectLst/>
                <a:latin typeface="sohne"/>
              </a:rPr>
              <a:t>EigenVector</a:t>
            </a:r>
            <a:r>
              <a:rPr lang="en-IN" b="0" i="0" dirty="0">
                <a:solidFill>
                  <a:srgbClr val="6B6B6B"/>
                </a:solidFill>
                <a:effectLst/>
                <a:latin typeface="sohne"/>
              </a:rPr>
              <a:t> for 40</a:t>
            </a:r>
            <a:endParaRPr lang="en-IN" dirty="0"/>
          </a:p>
        </p:txBody>
      </p:sp>
    </p:spTree>
    <p:extLst>
      <p:ext uri="{BB962C8B-B14F-4D97-AF65-F5344CB8AC3E}">
        <p14:creationId xmlns:p14="http://schemas.microsoft.com/office/powerpoint/2010/main" val="21349724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DAF21-AB30-800D-0F6B-945627985D89}"/>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69DA0312-0DFD-A934-67E9-DAF3FF4C0267}"/>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71</a:t>
            </a:fld>
            <a:endParaRPr lang="tr-TR"/>
          </a:p>
        </p:txBody>
      </p:sp>
      <p:sp>
        <p:nvSpPr>
          <p:cNvPr id="4" name="Content Placeholder 3">
            <a:extLst>
              <a:ext uri="{FF2B5EF4-FFF2-40B4-BE49-F238E27FC236}">
                <a16:creationId xmlns:a16="http://schemas.microsoft.com/office/drawing/2014/main" id="{BB3F8EE0-6AE2-E36B-BD30-67F6696E072F}"/>
              </a:ext>
            </a:extLst>
          </p:cNvPr>
          <p:cNvSpPr>
            <a:spLocks noGrp="1"/>
          </p:cNvSpPr>
          <p:nvPr>
            <p:ph sz="quarter" idx="1"/>
          </p:nvPr>
        </p:nvSpPr>
        <p:spPr/>
        <p:txBody>
          <a:bodyPr/>
          <a:lstStyle/>
          <a:p>
            <a:pPr algn="l"/>
            <a:r>
              <a:rPr lang="en-US" b="0" i="0" dirty="0">
                <a:solidFill>
                  <a:srgbClr val="242424"/>
                </a:solidFill>
                <a:effectLst/>
                <a:latin typeface="source-serif-pro"/>
              </a:rPr>
              <a:t>Now that we have got both the eigenvectors, let’s put it together.</a:t>
            </a:r>
          </a:p>
          <a:p>
            <a:br>
              <a:rPr lang="en-US" dirty="0">
                <a:effectLst/>
              </a:rPr>
            </a:br>
            <a:endParaRPr lang="en-IN" dirty="0"/>
          </a:p>
        </p:txBody>
      </p:sp>
      <p:pic>
        <p:nvPicPr>
          <p:cNvPr id="9218" name="Picture 2">
            <a:extLst>
              <a:ext uri="{FF2B5EF4-FFF2-40B4-BE49-F238E27FC236}">
                <a16:creationId xmlns:a16="http://schemas.microsoft.com/office/drawing/2014/main" id="{E1DCFFCF-FEA3-A970-A560-3226E0CD8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633599"/>
            <a:ext cx="5159102" cy="3843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5021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B54A-1FEC-5C86-6EDF-86C0D44425ED}"/>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05F7D6AB-32F4-25B9-3E21-AD5AD384D860}"/>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72</a:t>
            </a:fld>
            <a:endParaRPr lang="tr-TR"/>
          </a:p>
        </p:txBody>
      </p:sp>
      <p:sp>
        <p:nvSpPr>
          <p:cNvPr id="4" name="Content Placeholder 3">
            <a:extLst>
              <a:ext uri="{FF2B5EF4-FFF2-40B4-BE49-F238E27FC236}">
                <a16:creationId xmlns:a16="http://schemas.microsoft.com/office/drawing/2014/main" id="{F5DA090E-D7AE-9415-F900-97883CE9910D}"/>
              </a:ext>
            </a:extLst>
          </p:cNvPr>
          <p:cNvSpPr>
            <a:spLocks noGrp="1"/>
          </p:cNvSpPr>
          <p:nvPr>
            <p:ph sz="quarter" idx="1"/>
          </p:nvPr>
        </p:nvSpPr>
        <p:spPr/>
        <p:txBody>
          <a:bodyPr/>
          <a:lstStyle/>
          <a:p>
            <a:r>
              <a:rPr lang="en-US" b="0" i="0" dirty="0">
                <a:solidFill>
                  <a:srgbClr val="242424"/>
                </a:solidFill>
                <a:effectLst/>
                <a:latin typeface="source-serif-pro"/>
              </a:rPr>
              <a:t>Note that the diagonal values in sigma are always in the descending order and so the vectors are also placed in that corresponding order. If you are familiar with PCA, the principal components correspond to the top k diagonal element which captures the most variance. The higher the value, the more important the component is and the more variance they describe.</a:t>
            </a:r>
            <a:endParaRPr lang="en-IN" dirty="0"/>
          </a:p>
        </p:txBody>
      </p:sp>
    </p:spTree>
    <p:extLst>
      <p:ext uri="{BB962C8B-B14F-4D97-AF65-F5344CB8AC3E}">
        <p14:creationId xmlns:p14="http://schemas.microsoft.com/office/powerpoint/2010/main" val="3634052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A7BE9-2E60-9C51-1784-73ED99232CB8}"/>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CDC180B5-6228-C8D3-E690-5BCE92344D9C}"/>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73</a:t>
            </a:fld>
            <a:endParaRPr lang="tr-TR"/>
          </a:p>
        </p:txBody>
      </p:sp>
      <p:sp>
        <p:nvSpPr>
          <p:cNvPr id="4" name="Content Placeholder 3">
            <a:extLst>
              <a:ext uri="{FF2B5EF4-FFF2-40B4-BE49-F238E27FC236}">
                <a16:creationId xmlns:a16="http://schemas.microsoft.com/office/drawing/2014/main" id="{56469AA3-88ED-5919-0156-04121BECB9F3}"/>
              </a:ext>
            </a:extLst>
          </p:cNvPr>
          <p:cNvSpPr>
            <a:spLocks noGrp="1"/>
          </p:cNvSpPr>
          <p:nvPr>
            <p:ph sz="quarter" idx="1"/>
          </p:nvPr>
        </p:nvSpPr>
        <p:spPr/>
        <p:txBody>
          <a:bodyPr>
            <a:normAutofit fontScale="92500"/>
          </a:bodyPr>
          <a:lstStyle/>
          <a:p>
            <a:pPr algn="l"/>
            <a:r>
              <a:rPr lang="en-US" b="1" i="0" dirty="0">
                <a:solidFill>
                  <a:srgbClr val="242424"/>
                </a:solidFill>
                <a:effectLst/>
                <a:latin typeface="sohne"/>
              </a:rPr>
              <a:t>Step 4</a:t>
            </a:r>
          </a:p>
          <a:p>
            <a:pPr algn="just"/>
            <a:r>
              <a:rPr lang="en-US" b="0" i="0" dirty="0">
                <a:solidFill>
                  <a:srgbClr val="242424"/>
                </a:solidFill>
                <a:effectLst/>
                <a:latin typeface="source-serif-pro"/>
              </a:rPr>
              <a:t>Now that we have our V and Sigma matrices, now it’s time to find U. We can just multiply the equation by sigma(inverse) and V on both sides to get the equation for U. In this case, as V is an orthogonal matrix, the transpose and inverse of V are the same, therefore, V(transpose) multiplied by V becomes an identity matrix. </a:t>
            </a:r>
            <a:r>
              <a:rPr lang="en-US" b="0" i="0" u="sng" dirty="0">
                <a:solidFill>
                  <a:srgbClr val="242424"/>
                </a:solidFill>
                <a:effectLst/>
                <a:latin typeface="source-serif-pro"/>
                <a:hlinkClick r:id="rId2"/>
              </a:rPr>
              <a:t>Same goes, for the diagonal matrix as well</a:t>
            </a:r>
            <a:r>
              <a:rPr lang="en-US" b="0" i="0" dirty="0">
                <a:solidFill>
                  <a:srgbClr val="242424"/>
                </a:solidFill>
                <a:effectLst/>
                <a:latin typeface="source-serif-pro"/>
              </a:rPr>
              <a:t>.</a:t>
            </a:r>
          </a:p>
          <a:p>
            <a:pPr algn="l"/>
            <a:r>
              <a:rPr lang="en-US" b="0" i="1" dirty="0">
                <a:solidFill>
                  <a:srgbClr val="242424"/>
                </a:solidFill>
                <a:effectLst/>
                <a:latin typeface="source-serif-pro"/>
              </a:rPr>
              <a:t>Note: On the left hand side, it is sigma(inverse) and not transpose as mentioned in the slide below</a:t>
            </a:r>
            <a:endParaRPr lang="en-US" b="0" i="0" dirty="0">
              <a:solidFill>
                <a:srgbClr val="242424"/>
              </a:solidFill>
              <a:effectLst/>
              <a:latin typeface="source-serif-pro"/>
            </a:endParaRPr>
          </a:p>
          <a:p>
            <a:endParaRPr lang="en-IN" dirty="0"/>
          </a:p>
        </p:txBody>
      </p:sp>
    </p:spTree>
    <p:extLst>
      <p:ext uri="{BB962C8B-B14F-4D97-AF65-F5344CB8AC3E}">
        <p14:creationId xmlns:p14="http://schemas.microsoft.com/office/powerpoint/2010/main" val="29524047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C1994-9440-8DEF-B33A-8C616D2C0C3E}"/>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F4DD79F9-632D-2218-4D3B-A580B54FA737}"/>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74</a:t>
            </a:fld>
            <a:endParaRPr lang="tr-TR"/>
          </a:p>
        </p:txBody>
      </p:sp>
      <p:pic>
        <p:nvPicPr>
          <p:cNvPr id="10242" name="Picture 2">
            <a:extLst>
              <a:ext uri="{FF2B5EF4-FFF2-40B4-BE49-F238E27FC236}">
                <a16:creationId xmlns:a16="http://schemas.microsoft.com/office/drawing/2014/main" id="{EBBCC58C-374D-242B-2960-865DD9D787FA}"/>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318215" y="1600200"/>
            <a:ext cx="4742520" cy="4495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6D414B-71EF-8E5B-EFC0-ACC7902E877E}"/>
              </a:ext>
            </a:extLst>
          </p:cNvPr>
          <p:cNvSpPr txBox="1"/>
          <p:nvPr/>
        </p:nvSpPr>
        <p:spPr>
          <a:xfrm>
            <a:off x="2349841" y="5780782"/>
            <a:ext cx="4572000" cy="1077218"/>
          </a:xfrm>
          <a:prstGeom prst="rect">
            <a:avLst/>
          </a:prstGeom>
          <a:noFill/>
        </p:spPr>
        <p:txBody>
          <a:bodyPr wrap="square">
            <a:spAutoFit/>
          </a:bodyPr>
          <a:lstStyle/>
          <a:p>
            <a:r>
              <a:rPr lang="en-IN" dirty="0"/>
              <a:t>Computing A x V</a:t>
            </a:r>
            <a:br>
              <a:rPr lang="en-IN" dirty="0"/>
            </a:br>
            <a:endParaRPr lang="en-IN" dirty="0"/>
          </a:p>
        </p:txBody>
      </p:sp>
    </p:spTree>
    <p:extLst>
      <p:ext uri="{BB962C8B-B14F-4D97-AF65-F5344CB8AC3E}">
        <p14:creationId xmlns:p14="http://schemas.microsoft.com/office/powerpoint/2010/main" val="8204428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609DA-8AB0-7EB5-D9F6-870856C2D053}"/>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BFEF40A1-BE6E-6BB3-9156-CF3E687D0AAD}"/>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75</a:t>
            </a:fld>
            <a:endParaRPr lang="tr-TR"/>
          </a:p>
        </p:txBody>
      </p:sp>
      <p:sp>
        <p:nvSpPr>
          <p:cNvPr id="4" name="Content Placeholder 3">
            <a:extLst>
              <a:ext uri="{FF2B5EF4-FFF2-40B4-BE49-F238E27FC236}">
                <a16:creationId xmlns:a16="http://schemas.microsoft.com/office/drawing/2014/main" id="{960E1821-5819-F4AF-9216-B4C8A483BF6C}"/>
              </a:ext>
            </a:extLst>
          </p:cNvPr>
          <p:cNvSpPr>
            <a:spLocks noGrp="1"/>
          </p:cNvSpPr>
          <p:nvPr>
            <p:ph sz="quarter" idx="1"/>
          </p:nvPr>
        </p:nvSpPr>
        <p:spPr/>
        <p:txBody>
          <a:bodyPr/>
          <a:lstStyle/>
          <a:p>
            <a:pPr algn="l"/>
            <a:r>
              <a:rPr lang="en-US" b="0" i="0" dirty="0">
                <a:solidFill>
                  <a:srgbClr val="242424"/>
                </a:solidFill>
                <a:effectLst/>
                <a:latin typeface="source-serif-pro"/>
              </a:rPr>
              <a:t>Next up, we need to convert this to unit vectors using the steps described above.</a:t>
            </a:r>
          </a:p>
          <a:p>
            <a:br>
              <a:rPr lang="en-US" dirty="0">
                <a:effectLst/>
              </a:rPr>
            </a:br>
            <a:endParaRPr lang="en-IN" dirty="0"/>
          </a:p>
        </p:txBody>
      </p:sp>
      <p:pic>
        <p:nvPicPr>
          <p:cNvPr id="11266" name="Picture 2">
            <a:extLst>
              <a:ext uri="{FF2B5EF4-FFF2-40B4-BE49-F238E27FC236}">
                <a16:creationId xmlns:a16="http://schemas.microsoft.com/office/drawing/2014/main" id="{CA43EB6C-C444-A8DA-D20E-B2AD1C853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712" y="2708920"/>
            <a:ext cx="5628575" cy="35342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ABBD18E-23E9-AF9B-B16D-38BA08032733}"/>
              </a:ext>
            </a:extLst>
          </p:cNvPr>
          <p:cNvSpPr txBox="1"/>
          <p:nvPr/>
        </p:nvSpPr>
        <p:spPr>
          <a:xfrm>
            <a:off x="2597929" y="5938391"/>
            <a:ext cx="4572000" cy="1077218"/>
          </a:xfrm>
          <a:prstGeom prst="rect">
            <a:avLst/>
          </a:prstGeom>
          <a:noFill/>
        </p:spPr>
        <p:txBody>
          <a:bodyPr wrap="square">
            <a:spAutoFit/>
          </a:bodyPr>
          <a:lstStyle/>
          <a:p>
            <a:r>
              <a:rPr lang="en-IN" dirty="0"/>
              <a:t>AV as unit vectors</a:t>
            </a:r>
            <a:br>
              <a:rPr lang="en-IN" dirty="0"/>
            </a:br>
            <a:endParaRPr lang="en-IN" dirty="0"/>
          </a:p>
        </p:txBody>
      </p:sp>
    </p:spTree>
    <p:extLst>
      <p:ext uri="{BB962C8B-B14F-4D97-AF65-F5344CB8AC3E}">
        <p14:creationId xmlns:p14="http://schemas.microsoft.com/office/powerpoint/2010/main" val="20720833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5390B-B178-8EDF-7235-DB00A057FEC4}"/>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348F6438-DEDF-969B-AB6A-571108A5127B}"/>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76</a:t>
            </a:fld>
            <a:endParaRPr lang="tr-TR"/>
          </a:p>
        </p:txBody>
      </p:sp>
      <p:sp>
        <p:nvSpPr>
          <p:cNvPr id="4" name="Content Placeholder 3">
            <a:extLst>
              <a:ext uri="{FF2B5EF4-FFF2-40B4-BE49-F238E27FC236}">
                <a16:creationId xmlns:a16="http://schemas.microsoft.com/office/drawing/2014/main" id="{0B6EC63C-E7F1-4859-8673-36C6CB305EFE}"/>
              </a:ext>
            </a:extLst>
          </p:cNvPr>
          <p:cNvSpPr>
            <a:spLocks noGrp="1"/>
          </p:cNvSpPr>
          <p:nvPr>
            <p:ph sz="quarter" idx="1"/>
          </p:nvPr>
        </p:nvSpPr>
        <p:spPr/>
        <p:txBody>
          <a:bodyPr/>
          <a:lstStyle/>
          <a:p>
            <a:pPr algn="l"/>
            <a:r>
              <a:rPr lang="en-US" b="0" i="0" dirty="0">
                <a:solidFill>
                  <a:srgbClr val="242424"/>
                </a:solidFill>
                <a:effectLst/>
                <a:latin typeface="source-serif-pro"/>
              </a:rPr>
              <a:t>Next up we multiply this matrix with Sigma (transpose) which is sigma in itself because its a diagonal matrix.</a:t>
            </a:r>
          </a:p>
          <a:p>
            <a:br>
              <a:rPr lang="en-US" dirty="0">
                <a:effectLst/>
              </a:rPr>
            </a:br>
            <a:endParaRPr lang="en-IN" dirty="0"/>
          </a:p>
        </p:txBody>
      </p:sp>
      <p:pic>
        <p:nvPicPr>
          <p:cNvPr id="12290" name="Picture 2">
            <a:extLst>
              <a:ext uri="{FF2B5EF4-FFF2-40B4-BE49-F238E27FC236}">
                <a16:creationId xmlns:a16="http://schemas.microsoft.com/office/drawing/2014/main" id="{AF44E75C-B17F-E03B-51F1-774136A3E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2628803"/>
            <a:ext cx="3940423" cy="38512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E0968BF-3A6B-DA21-0C14-24F623EEDC1A}"/>
              </a:ext>
            </a:extLst>
          </p:cNvPr>
          <p:cNvSpPr txBox="1"/>
          <p:nvPr/>
        </p:nvSpPr>
        <p:spPr>
          <a:xfrm>
            <a:off x="1907704" y="6319391"/>
            <a:ext cx="4572000" cy="1077218"/>
          </a:xfrm>
          <a:prstGeom prst="rect">
            <a:avLst/>
          </a:prstGeom>
          <a:noFill/>
        </p:spPr>
        <p:txBody>
          <a:bodyPr wrap="square">
            <a:spAutoFit/>
          </a:bodyPr>
          <a:lstStyle/>
          <a:p>
            <a:r>
              <a:rPr lang="en-IN" dirty="0"/>
              <a:t>AV x sigma (transpose)</a:t>
            </a:r>
            <a:br>
              <a:rPr lang="en-IN" dirty="0"/>
            </a:br>
            <a:endParaRPr lang="en-IN" dirty="0"/>
          </a:p>
        </p:txBody>
      </p:sp>
    </p:spTree>
    <p:extLst>
      <p:ext uri="{BB962C8B-B14F-4D97-AF65-F5344CB8AC3E}">
        <p14:creationId xmlns:p14="http://schemas.microsoft.com/office/powerpoint/2010/main" val="12407451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1E31-7C30-59B2-2D0D-37D8210126EC}"/>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E43752D4-B99C-0DA6-2D8A-AF98D787EF7A}"/>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77</a:t>
            </a:fld>
            <a:endParaRPr lang="tr-TR"/>
          </a:p>
        </p:txBody>
      </p:sp>
      <p:sp>
        <p:nvSpPr>
          <p:cNvPr id="4" name="Content Placeholder 3">
            <a:extLst>
              <a:ext uri="{FF2B5EF4-FFF2-40B4-BE49-F238E27FC236}">
                <a16:creationId xmlns:a16="http://schemas.microsoft.com/office/drawing/2014/main" id="{A331DF23-6732-4D8F-9E89-3F5395A656A2}"/>
              </a:ext>
            </a:extLst>
          </p:cNvPr>
          <p:cNvSpPr>
            <a:spLocks noGrp="1"/>
          </p:cNvSpPr>
          <p:nvPr>
            <p:ph sz="quarter" idx="1"/>
          </p:nvPr>
        </p:nvSpPr>
        <p:spPr/>
        <p:txBody>
          <a:bodyPr/>
          <a:lstStyle/>
          <a:p>
            <a:endParaRPr lang="en-IN"/>
          </a:p>
        </p:txBody>
      </p:sp>
      <p:pic>
        <p:nvPicPr>
          <p:cNvPr id="13314" name="Picture 2">
            <a:extLst>
              <a:ext uri="{FF2B5EF4-FFF2-40B4-BE49-F238E27FC236}">
                <a16:creationId xmlns:a16="http://schemas.microsoft.com/office/drawing/2014/main" id="{AB6A3928-FA6B-9D01-FA7C-61C09A17B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36" y="219844"/>
            <a:ext cx="8334375" cy="63341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7276A51-DC92-C39B-CD39-9201C9BAF1DC}"/>
              </a:ext>
            </a:extLst>
          </p:cNvPr>
          <p:cNvSpPr txBox="1"/>
          <p:nvPr/>
        </p:nvSpPr>
        <p:spPr>
          <a:xfrm>
            <a:off x="3203848" y="6309043"/>
            <a:ext cx="4572000" cy="584775"/>
          </a:xfrm>
          <a:prstGeom prst="rect">
            <a:avLst/>
          </a:prstGeom>
          <a:noFill/>
        </p:spPr>
        <p:txBody>
          <a:bodyPr wrap="square">
            <a:spAutoFit/>
          </a:bodyPr>
          <a:lstStyle/>
          <a:p>
            <a:r>
              <a:rPr lang="en-IN" b="0" i="0" dirty="0">
                <a:solidFill>
                  <a:srgbClr val="6B6B6B"/>
                </a:solidFill>
                <a:effectLst/>
                <a:latin typeface="sohne"/>
              </a:rPr>
              <a:t>U</a:t>
            </a:r>
            <a:endParaRPr lang="en-IN" dirty="0"/>
          </a:p>
        </p:txBody>
      </p:sp>
    </p:spTree>
    <p:extLst>
      <p:ext uri="{BB962C8B-B14F-4D97-AF65-F5344CB8AC3E}">
        <p14:creationId xmlns:p14="http://schemas.microsoft.com/office/powerpoint/2010/main" val="11239647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348A5-1469-27B7-7846-E5FE375D1529}"/>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51B65909-6C8A-A083-40E5-173F96F78A28}"/>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78</a:t>
            </a:fld>
            <a:endParaRPr lang="tr-TR"/>
          </a:p>
        </p:txBody>
      </p:sp>
      <p:sp>
        <p:nvSpPr>
          <p:cNvPr id="4" name="Content Placeholder 3">
            <a:extLst>
              <a:ext uri="{FF2B5EF4-FFF2-40B4-BE49-F238E27FC236}">
                <a16:creationId xmlns:a16="http://schemas.microsoft.com/office/drawing/2014/main" id="{409040E0-3F43-1EEE-F1B3-922C01D07E36}"/>
              </a:ext>
            </a:extLst>
          </p:cNvPr>
          <p:cNvSpPr>
            <a:spLocks noGrp="1"/>
          </p:cNvSpPr>
          <p:nvPr>
            <p:ph sz="quarter" idx="1"/>
          </p:nvPr>
        </p:nvSpPr>
        <p:spPr/>
        <p:txBody>
          <a:bodyPr/>
          <a:lstStyle/>
          <a:p>
            <a:r>
              <a:rPr lang="en-US" b="0" i="0">
                <a:solidFill>
                  <a:srgbClr val="242424"/>
                </a:solidFill>
                <a:effectLst/>
                <a:latin typeface="source-serif-pro"/>
              </a:rPr>
              <a:t>So, there you go, we have calculated U, sigma and V and decomposed the matrix A into three matrices as given below.</a:t>
            </a:r>
            <a:endParaRPr lang="en-IN" dirty="0"/>
          </a:p>
        </p:txBody>
      </p:sp>
      <p:pic>
        <p:nvPicPr>
          <p:cNvPr id="14338" name="Picture 2">
            <a:extLst>
              <a:ext uri="{FF2B5EF4-FFF2-40B4-BE49-F238E27FC236}">
                <a16:creationId xmlns:a16="http://schemas.microsoft.com/office/drawing/2014/main" id="{7769826D-B1F2-340C-B627-DEF698B97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356992"/>
            <a:ext cx="5413089" cy="21899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5745DE2-B66A-70EE-90FA-4B14955FBAD5}"/>
              </a:ext>
            </a:extLst>
          </p:cNvPr>
          <p:cNvSpPr txBox="1"/>
          <p:nvPr/>
        </p:nvSpPr>
        <p:spPr>
          <a:xfrm>
            <a:off x="3346267" y="5529099"/>
            <a:ext cx="4572000" cy="584775"/>
          </a:xfrm>
          <a:prstGeom prst="rect">
            <a:avLst/>
          </a:prstGeom>
          <a:noFill/>
        </p:spPr>
        <p:txBody>
          <a:bodyPr wrap="square">
            <a:spAutoFit/>
          </a:bodyPr>
          <a:lstStyle/>
          <a:p>
            <a:r>
              <a:rPr lang="en-IN" b="0" i="0" dirty="0">
                <a:solidFill>
                  <a:srgbClr val="6B6B6B"/>
                </a:solidFill>
                <a:effectLst/>
                <a:latin typeface="sohne"/>
              </a:rPr>
              <a:t>SVD</a:t>
            </a:r>
            <a:endParaRPr lang="en-IN" dirty="0"/>
          </a:p>
        </p:txBody>
      </p:sp>
    </p:spTree>
    <p:extLst>
      <p:ext uri="{BB962C8B-B14F-4D97-AF65-F5344CB8AC3E}">
        <p14:creationId xmlns:p14="http://schemas.microsoft.com/office/powerpoint/2010/main" val="24796194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Singular Value Decomposition and Matrix Factorization</a:t>
            </a:r>
          </a:p>
        </p:txBody>
      </p:sp>
      <p:sp>
        <p:nvSpPr>
          <p:cNvPr id="3" name="Slide Number Placeholder 2"/>
          <p:cNvSpPr>
            <a:spLocks noGrp="1"/>
          </p:cNvSpPr>
          <p:nvPr>
            <p:ph type="sldNum" sz="quarter" idx="12"/>
          </p:nvPr>
        </p:nvSpPr>
        <p:spPr/>
        <p:txBody>
          <a:bodyPr>
            <a:normAutofit fontScale="85000" lnSpcReduction="20000"/>
          </a:bodyPr>
          <a:lstStyle/>
          <a:p>
            <a:fld id="{19AA777F-83C4-4430-B73C-3C94F37B39A6}" type="slidenum">
              <a:rPr lang="tr-TR" smtClean="0"/>
              <a:pPr/>
              <a:t>79</a:t>
            </a:fld>
            <a:endParaRPr lang="tr-TR"/>
          </a:p>
        </p:txBody>
      </p:sp>
      <p:sp>
        <p:nvSpPr>
          <p:cNvPr id="7" name="Content Placeholder 6"/>
          <p:cNvSpPr>
            <a:spLocks noGrp="1"/>
          </p:cNvSpPr>
          <p:nvPr>
            <p:ph sz="quarter" idx="1"/>
          </p:nvPr>
        </p:nvSpPr>
        <p:spPr/>
        <p:txBody>
          <a:bodyPr/>
          <a:lstStyle/>
          <a:p>
            <a:r>
              <a:rPr lang="tr-TR" dirty="0">
                <a:solidFill>
                  <a:schemeClr val="accent1"/>
                </a:solidFill>
              </a:rPr>
              <a:t>Singular value decomposition</a:t>
            </a:r>
            <a:r>
              <a:rPr lang="tr-TR" dirty="0"/>
              <a:t>: </a:t>
            </a:r>
            <a:r>
              <a:rPr lang="tr-TR" b="1" i="1" dirty="0"/>
              <a:t>X</a:t>
            </a:r>
            <a:r>
              <a:rPr lang="tr-TR" dirty="0"/>
              <a:t>=</a:t>
            </a:r>
            <a:r>
              <a:rPr lang="tr-TR" b="1" i="1" dirty="0"/>
              <a:t>VAW</a:t>
            </a:r>
            <a:r>
              <a:rPr lang="tr-TR" i="1" baseline="30000" dirty="0"/>
              <a:t>T</a:t>
            </a:r>
          </a:p>
          <a:p>
            <a:pPr>
              <a:buNone/>
            </a:pPr>
            <a:r>
              <a:rPr lang="tr-TR" i="1" dirty="0"/>
              <a:t>	</a:t>
            </a:r>
            <a:r>
              <a:rPr lang="tr-TR" b="1" i="1" dirty="0"/>
              <a:t>V</a:t>
            </a:r>
            <a:r>
              <a:rPr lang="tr-TR" i="1" dirty="0"/>
              <a:t> </a:t>
            </a:r>
            <a:r>
              <a:rPr lang="tr-TR" dirty="0"/>
              <a:t>is </a:t>
            </a:r>
            <a:r>
              <a:rPr lang="tr-TR" i="1" dirty="0"/>
              <a:t>N</a:t>
            </a:r>
            <a:r>
              <a:rPr lang="tr-TR" dirty="0"/>
              <a:t>x</a:t>
            </a:r>
            <a:r>
              <a:rPr lang="tr-TR" i="1" dirty="0"/>
              <a:t>N</a:t>
            </a:r>
            <a:r>
              <a:rPr lang="tr-TR" dirty="0"/>
              <a:t> and contains the eigenvectors of </a:t>
            </a:r>
            <a:r>
              <a:rPr lang="tr-TR" b="1" i="1" dirty="0"/>
              <a:t>XX</a:t>
            </a:r>
            <a:r>
              <a:rPr lang="tr-TR" i="1" baseline="30000" dirty="0"/>
              <a:t>T</a:t>
            </a:r>
          </a:p>
          <a:p>
            <a:pPr>
              <a:buNone/>
            </a:pPr>
            <a:r>
              <a:rPr lang="tr-TR" i="1" dirty="0"/>
              <a:t>	</a:t>
            </a:r>
            <a:r>
              <a:rPr lang="tr-TR" b="1" i="1" dirty="0"/>
              <a:t>W</a:t>
            </a:r>
            <a:r>
              <a:rPr lang="tr-TR" i="1" dirty="0"/>
              <a:t> </a:t>
            </a:r>
            <a:r>
              <a:rPr lang="tr-TR" dirty="0"/>
              <a:t>is </a:t>
            </a:r>
            <a:r>
              <a:rPr lang="tr-TR" i="1" dirty="0"/>
              <a:t>d</a:t>
            </a:r>
            <a:r>
              <a:rPr lang="tr-TR" dirty="0"/>
              <a:t>x</a:t>
            </a:r>
            <a:r>
              <a:rPr lang="tr-TR" i="1" dirty="0"/>
              <a:t>d</a:t>
            </a:r>
            <a:r>
              <a:rPr lang="tr-TR" dirty="0"/>
              <a:t> and contains the eigenvectors of </a:t>
            </a:r>
            <a:r>
              <a:rPr lang="tr-TR" b="1" i="1" dirty="0"/>
              <a:t>X</a:t>
            </a:r>
            <a:r>
              <a:rPr lang="tr-TR" i="1" baseline="30000" dirty="0"/>
              <a:t>T</a:t>
            </a:r>
            <a:r>
              <a:rPr lang="tr-TR" b="1" i="1" dirty="0"/>
              <a:t>X</a:t>
            </a:r>
          </a:p>
          <a:p>
            <a:pPr>
              <a:buNone/>
            </a:pPr>
            <a:r>
              <a:rPr lang="tr-TR" i="1" dirty="0"/>
              <a:t>	</a:t>
            </a:r>
            <a:r>
              <a:rPr lang="tr-TR" dirty="0"/>
              <a:t>and </a:t>
            </a:r>
            <a:r>
              <a:rPr lang="tr-TR" b="1" dirty="0"/>
              <a:t>A</a:t>
            </a:r>
            <a:r>
              <a:rPr lang="tr-TR" dirty="0"/>
              <a:t> is </a:t>
            </a:r>
            <a:r>
              <a:rPr lang="tr-TR" i="1" dirty="0"/>
              <a:t>N</a:t>
            </a:r>
            <a:r>
              <a:rPr lang="tr-TR" dirty="0"/>
              <a:t>x</a:t>
            </a:r>
            <a:r>
              <a:rPr lang="tr-TR" i="1" dirty="0"/>
              <a:t>d</a:t>
            </a:r>
            <a:r>
              <a:rPr lang="tr-TR" dirty="0"/>
              <a:t> and contains singular values on its first </a:t>
            </a:r>
            <a:r>
              <a:rPr lang="tr-TR" i="1" dirty="0"/>
              <a:t>k</a:t>
            </a:r>
            <a:r>
              <a:rPr lang="tr-TR" dirty="0"/>
              <a:t> diagonal</a:t>
            </a:r>
          </a:p>
          <a:p>
            <a:r>
              <a:rPr lang="tr-TR" b="1" i="1" dirty="0"/>
              <a:t>X</a:t>
            </a:r>
            <a:r>
              <a:rPr lang="tr-TR" i="1" dirty="0"/>
              <a:t>=</a:t>
            </a:r>
            <a:r>
              <a:rPr lang="tr-TR" b="1" i="1" dirty="0"/>
              <a:t>u</a:t>
            </a:r>
            <a:r>
              <a:rPr lang="tr-TR" i="1" baseline="-25000" dirty="0"/>
              <a:t>1</a:t>
            </a:r>
            <a:r>
              <a:rPr lang="tr-TR" i="1" dirty="0"/>
              <a:t>a</a:t>
            </a:r>
            <a:r>
              <a:rPr lang="tr-TR" i="1" baseline="-25000" dirty="0"/>
              <a:t>1</a:t>
            </a:r>
            <a:r>
              <a:rPr lang="tr-TR" b="1" i="1" dirty="0"/>
              <a:t>v</a:t>
            </a:r>
            <a:r>
              <a:rPr lang="tr-TR" i="1" baseline="-25000" dirty="0"/>
              <a:t>1</a:t>
            </a:r>
            <a:r>
              <a:rPr lang="tr-TR" i="1" baseline="30000" dirty="0"/>
              <a:t>T</a:t>
            </a:r>
            <a:r>
              <a:rPr lang="tr-TR" i="1" dirty="0"/>
              <a:t>+...+</a:t>
            </a:r>
            <a:r>
              <a:rPr lang="tr-TR" b="1" i="1" dirty="0"/>
              <a:t>u</a:t>
            </a:r>
            <a:r>
              <a:rPr lang="tr-TR" i="1" baseline="-25000" dirty="0"/>
              <a:t>k</a:t>
            </a:r>
            <a:r>
              <a:rPr lang="tr-TR" i="1" dirty="0"/>
              <a:t>a</a:t>
            </a:r>
            <a:r>
              <a:rPr lang="tr-TR" i="1" baseline="-25000" dirty="0"/>
              <a:t>k</a:t>
            </a:r>
            <a:r>
              <a:rPr lang="tr-TR" b="1" i="1" dirty="0"/>
              <a:t>v</a:t>
            </a:r>
            <a:r>
              <a:rPr lang="tr-TR" i="1" baseline="-25000" dirty="0"/>
              <a:t>k</a:t>
            </a:r>
            <a:r>
              <a:rPr lang="tr-TR" i="1" baseline="30000" dirty="0"/>
              <a:t>T</a:t>
            </a:r>
            <a:r>
              <a:rPr lang="tr-TR" dirty="0"/>
              <a:t> where </a:t>
            </a:r>
            <a:r>
              <a:rPr lang="tr-TR" i="1" dirty="0"/>
              <a:t>k</a:t>
            </a:r>
            <a:r>
              <a:rPr lang="tr-TR" dirty="0"/>
              <a:t> is the rank of </a:t>
            </a:r>
            <a:r>
              <a:rPr lang="tr-TR" b="1" i="1" dirty="0"/>
              <a:t>X</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F7EDC-6744-D1C5-3EBC-6FCB64385A0C}"/>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F8D912AF-A9A2-AF9B-3BAB-00DCC033A19D}"/>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8</a:t>
            </a:fld>
            <a:endParaRPr lang="tr-TR"/>
          </a:p>
        </p:txBody>
      </p:sp>
      <p:pic>
        <p:nvPicPr>
          <p:cNvPr id="6" name="Content Placeholder 5">
            <a:extLst>
              <a:ext uri="{FF2B5EF4-FFF2-40B4-BE49-F238E27FC236}">
                <a16:creationId xmlns:a16="http://schemas.microsoft.com/office/drawing/2014/main" id="{6F1B12C2-93CF-8E60-EE27-57745BCA24F4}"/>
              </a:ext>
            </a:extLst>
          </p:cNvPr>
          <p:cNvPicPr>
            <a:picLocks noGrp="1" noChangeAspect="1"/>
          </p:cNvPicPr>
          <p:nvPr>
            <p:ph sz="quarter" idx="1"/>
          </p:nvPr>
        </p:nvPicPr>
        <p:blipFill>
          <a:blip r:embed="rId2"/>
          <a:stretch>
            <a:fillRect/>
          </a:stretch>
        </p:blipFill>
        <p:spPr>
          <a:xfrm>
            <a:off x="612775" y="1840747"/>
            <a:ext cx="8153400" cy="4014705"/>
          </a:xfrm>
        </p:spPr>
      </p:pic>
    </p:spTree>
    <p:extLst>
      <p:ext uri="{BB962C8B-B14F-4D97-AF65-F5344CB8AC3E}">
        <p14:creationId xmlns:p14="http://schemas.microsoft.com/office/powerpoint/2010/main" val="36596297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7E092-6D6F-482C-82CC-9F09509DB6D9}"/>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3D889483-0692-6CF7-F28A-1CFC869CCD78}"/>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80</a:t>
            </a:fld>
            <a:endParaRPr lang="tr-TR"/>
          </a:p>
        </p:txBody>
      </p:sp>
      <p:pic>
        <p:nvPicPr>
          <p:cNvPr id="6" name="Content Placeholder 5">
            <a:extLst>
              <a:ext uri="{FF2B5EF4-FFF2-40B4-BE49-F238E27FC236}">
                <a16:creationId xmlns:a16="http://schemas.microsoft.com/office/drawing/2014/main" id="{D7C94ED4-CEE7-24F5-3646-85BC1C0271ED}"/>
              </a:ext>
            </a:extLst>
          </p:cNvPr>
          <p:cNvPicPr>
            <a:picLocks noGrp="1" noChangeAspect="1"/>
          </p:cNvPicPr>
          <p:nvPr>
            <p:ph sz="quarter" idx="1"/>
          </p:nvPr>
        </p:nvPicPr>
        <p:blipFill>
          <a:blip r:embed="rId2"/>
          <a:stretch>
            <a:fillRect/>
          </a:stretch>
        </p:blipFill>
        <p:spPr>
          <a:xfrm>
            <a:off x="1403648" y="1591502"/>
            <a:ext cx="5554763" cy="4504498"/>
          </a:xfrm>
        </p:spPr>
      </p:pic>
      <p:sp>
        <p:nvSpPr>
          <p:cNvPr id="8" name="TextBox 7">
            <a:extLst>
              <a:ext uri="{FF2B5EF4-FFF2-40B4-BE49-F238E27FC236}">
                <a16:creationId xmlns:a16="http://schemas.microsoft.com/office/drawing/2014/main" id="{337BB704-010E-0BAB-84F8-B37ECF5C9B4D}"/>
              </a:ext>
            </a:extLst>
          </p:cNvPr>
          <p:cNvSpPr txBox="1"/>
          <p:nvPr/>
        </p:nvSpPr>
        <p:spPr>
          <a:xfrm>
            <a:off x="2303748" y="6021288"/>
            <a:ext cx="4860540" cy="738664"/>
          </a:xfrm>
          <a:prstGeom prst="rect">
            <a:avLst/>
          </a:prstGeom>
          <a:noFill/>
        </p:spPr>
        <p:txBody>
          <a:bodyPr wrap="square">
            <a:spAutoFit/>
          </a:bodyPr>
          <a:lstStyle/>
          <a:p>
            <a:r>
              <a:rPr lang="en-US" sz="1400" dirty="0"/>
              <a:t>is that although the data may be too large, either it is sparse, or there is high correlation and it can be represented in a space of fewer dimensions.</a:t>
            </a:r>
            <a:endParaRPr lang="en-IN" sz="1400" dirty="0"/>
          </a:p>
        </p:txBody>
      </p:sp>
    </p:spTree>
    <p:extLst>
      <p:ext uri="{BB962C8B-B14F-4D97-AF65-F5344CB8AC3E}">
        <p14:creationId xmlns:p14="http://schemas.microsoft.com/office/powerpoint/2010/main" val="16865598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46F98-0CE3-BFD1-F227-DC66263A0990}"/>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451012E0-66E4-1F2D-2BEA-2EF3CE5FDD6C}"/>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81</a:t>
            </a:fld>
            <a:endParaRPr lang="tr-TR"/>
          </a:p>
        </p:txBody>
      </p:sp>
      <p:sp>
        <p:nvSpPr>
          <p:cNvPr id="4" name="Content Placeholder 3">
            <a:extLst>
              <a:ext uri="{FF2B5EF4-FFF2-40B4-BE49-F238E27FC236}">
                <a16:creationId xmlns:a16="http://schemas.microsoft.com/office/drawing/2014/main" id="{F8E5895E-C0B0-E5D7-8B6E-78389A31D240}"/>
              </a:ext>
            </a:extLst>
          </p:cNvPr>
          <p:cNvSpPr>
            <a:spLocks noGrp="1"/>
          </p:cNvSpPr>
          <p:nvPr>
            <p:ph sz="quarter" idx="1"/>
          </p:nvPr>
        </p:nvSpPr>
        <p:spPr/>
        <p:txBody>
          <a:bodyPr/>
          <a:lstStyle/>
          <a:p>
            <a:endParaRPr lang="en-IN" dirty="0"/>
          </a:p>
        </p:txBody>
      </p:sp>
      <p:pic>
        <p:nvPicPr>
          <p:cNvPr id="6" name="Picture 5">
            <a:extLst>
              <a:ext uri="{FF2B5EF4-FFF2-40B4-BE49-F238E27FC236}">
                <a16:creationId xmlns:a16="http://schemas.microsoft.com/office/drawing/2014/main" id="{5AC29FD5-3F0D-2DD3-37EB-44CF0A8D0D51}"/>
              </a:ext>
            </a:extLst>
          </p:cNvPr>
          <p:cNvPicPr>
            <a:picLocks noChangeAspect="1"/>
          </p:cNvPicPr>
          <p:nvPr/>
        </p:nvPicPr>
        <p:blipFill>
          <a:blip r:embed="rId2"/>
          <a:stretch>
            <a:fillRect/>
          </a:stretch>
        </p:blipFill>
        <p:spPr>
          <a:xfrm>
            <a:off x="1747837" y="2514600"/>
            <a:ext cx="5648325" cy="1828800"/>
          </a:xfrm>
          <a:prstGeom prst="rect">
            <a:avLst/>
          </a:prstGeom>
        </p:spPr>
      </p:pic>
    </p:spTree>
    <p:extLst>
      <p:ext uri="{BB962C8B-B14F-4D97-AF65-F5344CB8AC3E}">
        <p14:creationId xmlns:p14="http://schemas.microsoft.com/office/powerpoint/2010/main" val="17548408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tr-TR" dirty="0">
                <a:solidFill>
                  <a:srgbClr val="FF0000"/>
                </a:solidFill>
              </a:rPr>
              <a:t>Matrix Factorization</a:t>
            </a:r>
          </a:p>
        </p:txBody>
      </p:sp>
      <p:sp>
        <p:nvSpPr>
          <p:cNvPr id="3" name="Slide Number Placeholder 2"/>
          <p:cNvSpPr>
            <a:spLocks noGrp="1"/>
          </p:cNvSpPr>
          <p:nvPr>
            <p:ph type="sldNum" sz="quarter" idx="12"/>
          </p:nvPr>
        </p:nvSpPr>
        <p:spPr/>
        <p:txBody>
          <a:bodyPr>
            <a:normAutofit fontScale="85000" lnSpcReduction="20000"/>
          </a:bodyPr>
          <a:lstStyle/>
          <a:p>
            <a:fld id="{19AA777F-83C4-4430-B73C-3C94F37B39A6}" type="slidenum">
              <a:rPr lang="tr-TR" smtClean="0"/>
              <a:pPr/>
              <a:t>82</a:t>
            </a:fld>
            <a:endParaRPr lang="tr-TR"/>
          </a:p>
        </p:txBody>
      </p:sp>
      <p:sp>
        <p:nvSpPr>
          <p:cNvPr id="4" name="Content Placeholder 3"/>
          <p:cNvSpPr>
            <a:spLocks noGrp="1"/>
          </p:cNvSpPr>
          <p:nvPr>
            <p:ph sz="quarter" idx="1"/>
          </p:nvPr>
        </p:nvSpPr>
        <p:spPr/>
        <p:txBody>
          <a:bodyPr/>
          <a:lstStyle/>
          <a:p>
            <a:r>
              <a:rPr lang="tr-TR" dirty="0">
                <a:solidFill>
                  <a:schemeClr val="accent1"/>
                </a:solidFill>
              </a:rPr>
              <a:t>Matrix factorization</a:t>
            </a:r>
            <a:r>
              <a:rPr lang="tr-TR" dirty="0"/>
              <a:t>: </a:t>
            </a:r>
            <a:r>
              <a:rPr lang="tr-TR" b="1" i="1" dirty="0"/>
              <a:t>X=FG</a:t>
            </a:r>
          </a:p>
          <a:p>
            <a:pPr>
              <a:buNone/>
            </a:pPr>
            <a:r>
              <a:rPr lang="tr-TR" b="1" i="1" dirty="0"/>
              <a:t>	F </a:t>
            </a:r>
            <a:r>
              <a:rPr lang="tr-TR" dirty="0"/>
              <a:t>is </a:t>
            </a:r>
            <a:r>
              <a:rPr lang="tr-TR" i="1" dirty="0"/>
              <a:t>N</a:t>
            </a:r>
            <a:r>
              <a:rPr lang="tr-TR" dirty="0"/>
              <a:t>x</a:t>
            </a:r>
            <a:r>
              <a:rPr lang="tr-TR" i="1" dirty="0"/>
              <a:t>k</a:t>
            </a:r>
            <a:r>
              <a:rPr lang="tr-TR" dirty="0"/>
              <a:t> and </a:t>
            </a:r>
            <a:r>
              <a:rPr lang="tr-TR" b="1" i="1" dirty="0"/>
              <a:t>G</a:t>
            </a:r>
            <a:r>
              <a:rPr lang="tr-TR" dirty="0"/>
              <a:t> is </a:t>
            </a:r>
            <a:r>
              <a:rPr lang="tr-TR" i="1" dirty="0"/>
              <a:t>k</a:t>
            </a:r>
            <a:r>
              <a:rPr lang="tr-TR" dirty="0"/>
              <a:t>x</a:t>
            </a:r>
            <a:r>
              <a:rPr lang="tr-TR" i="1" dirty="0"/>
              <a:t>d</a:t>
            </a:r>
          </a:p>
          <a:p>
            <a:endParaRPr lang="tr-TR" i="1" dirty="0"/>
          </a:p>
          <a:p>
            <a:endParaRPr lang="tr-TR" dirty="0"/>
          </a:p>
        </p:txBody>
      </p:sp>
      <p:pic>
        <p:nvPicPr>
          <p:cNvPr id="421890" name="Picture 2"/>
          <p:cNvPicPr>
            <a:picLocks noChangeAspect="1" noChangeArrowheads="1"/>
          </p:cNvPicPr>
          <p:nvPr/>
        </p:nvPicPr>
        <p:blipFill>
          <a:blip r:embed="rId2" cstate="print"/>
          <a:srcRect/>
          <a:stretch>
            <a:fillRect/>
          </a:stretch>
        </p:blipFill>
        <p:spPr bwMode="auto">
          <a:xfrm>
            <a:off x="1115616" y="2636912"/>
            <a:ext cx="6553200" cy="2886075"/>
          </a:xfrm>
          <a:prstGeom prst="rect">
            <a:avLst/>
          </a:prstGeom>
          <a:noFill/>
          <a:ln w="9525">
            <a:noFill/>
            <a:miter lim="800000"/>
            <a:headEnd/>
            <a:tailEnd/>
          </a:ln>
        </p:spPr>
      </p:pic>
      <p:pic>
        <p:nvPicPr>
          <p:cNvPr id="421891" name="Picture 3"/>
          <p:cNvPicPr>
            <a:picLocks noChangeAspect="1" noChangeArrowheads="1"/>
          </p:cNvPicPr>
          <p:nvPr/>
        </p:nvPicPr>
        <p:blipFill>
          <a:blip r:embed="rId3" cstate="print"/>
          <a:srcRect/>
          <a:stretch>
            <a:fillRect/>
          </a:stretch>
        </p:blipFill>
        <p:spPr bwMode="auto">
          <a:xfrm>
            <a:off x="971600" y="5373216"/>
            <a:ext cx="3024336" cy="1153164"/>
          </a:xfrm>
          <a:prstGeom prst="rect">
            <a:avLst/>
          </a:prstGeom>
          <a:noFill/>
          <a:ln w="9525">
            <a:noFill/>
            <a:miter lim="800000"/>
            <a:headEnd/>
            <a:tailEnd/>
          </a:ln>
        </p:spPr>
      </p:pic>
      <p:sp>
        <p:nvSpPr>
          <p:cNvPr id="7" name="TextBox 6"/>
          <p:cNvSpPr txBox="1"/>
          <p:nvPr/>
        </p:nvSpPr>
        <p:spPr>
          <a:xfrm>
            <a:off x="4572000" y="5589240"/>
            <a:ext cx="3176319" cy="461665"/>
          </a:xfrm>
          <a:prstGeom prst="rect">
            <a:avLst/>
          </a:prstGeom>
          <a:noFill/>
        </p:spPr>
        <p:txBody>
          <a:bodyPr wrap="none" rtlCol="0">
            <a:spAutoFit/>
          </a:bodyPr>
          <a:lstStyle/>
          <a:p>
            <a:r>
              <a:rPr lang="tr-TR" sz="2400" i="1" dirty="0">
                <a:latin typeface="+mn-lt"/>
              </a:rPr>
              <a:t>Latent semantic indexing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58AE-F48E-FF46-A59F-C191EAF60C21}"/>
              </a:ext>
            </a:extLst>
          </p:cNvPr>
          <p:cNvSpPr>
            <a:spLocks noGrp="1"/>
          </p:cNvSpPr>
          <p:nvPr>
            <p:ph type="title"/>
          </p:nvPr>
        </p:nvSpPr>
        <p:spPr/>
        <p:txBody>
          <a:bodyPr/>
          <a:lstStyle/>
          <a:p>
            <a:r>
              <a:rPr lang="en-IN" dirty="0">
                <a:solidFill>
                  <a:srgbClr val="FF0000"/>
                </a:solidFill>
              </a:rPr>
              <a:t>Multidimensional Scaling</a:t>
            </a:r>
            <a:endParaRPr lang="en-IN" dirty="0"/>
          </a:p>
        </p:txBody>
      </p:sp>
      <p:sp>
        <p:nvSpPr>
          <p:cNvPr id="3" name="Slide Number Placeholder 2">
            <a:extLst>
              <a:ext uri="{FF2B5EF4-FFF2-40B4-BE49-F238E27FC236}">
                <a16:creationId xmlns:a16="http://schemas.microsoft.com/office/drawing/2014/main" id="{236A6778-0C6B-B154-E8F5-4CED9D749332}"/>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83</a:t>
            </a:fld>
            <a:endParaRPr lang="tr-TR"/>
          </a:p>
        </p:txBody>
      </p:sp>
      <p:sp>
        <p:nvSpPr>
          <p:cNvPr id="4" name="Content Placeholder 3">
            <a:extLst>
              <a:ext uri="{FF2B5EF4-FFF2-40B4-BE49-F238E27FC236}">
                <a16:creationId xmlns:a16="http://schemas.microsoft.com/office/drawing/2014/main" id="{BC005B31-EDEE-7479-BA88-CB2B9BB1F663}"/>
              </a:ext>
            </a:extLst>
          </p:cNvPr>
          <p:cNvSpPr>
            <a:spLocks noGrp="1"/>
          </p:cNvSpPr>
          <p:nvPr>
            <p:ph sz="quarter" idx="1"/>
          </p:nvPr>
        </p:nvSpPr>
        <p:spPr/>
        <p:txBody>
          <a:bodyPr>
            <a:normAutofit fontScale="70000" lnSpcReduction="20000"/>
          </a:bodyPr>
          <a:lstStyle/>
          <a:p>
            <a:pPr algn="just" fontAlgn="base"/>
            <a:r>
              <a:rPr lang="en-US" b="0" i="0" dirty="0">
                <a:effectLst/>
                <a:latin typeface="Nunito" pitchFamily="2" charset="0"/>
              </a:rPr>
              <a:t>Multidimensional scaling (MDS) is a dimensionality reduction technique that is used to project high-dimensional data onto a lower-dimensional space while preserving the pairwise distances between the data points as much as possible. </a:t>
            </a:r>
          </a:p>
          <a:p>
            <a:pPr algn="just" fontAlgn="base"/>
            <a:r>
              <a:rPr lang="en-US" b="0" i="0" dirty="0">
                <a:effectLst/>
                <a:latin typeface="Nunito" pitchFamily="2" charset="0"/>
              </a:rPr>
              <a:t>MDS is based on the concept of distance and aims to find a projection of the data that minimizes the differences between the distances in the original space and the distances in the lower-dimensional space.</a:t>
            </a:r>
          </a:p>
          <a:p>
            <a:pPr algn="just" fontAlgn="base"/>
            <a:r>
              <a:rPr lang="en-US" b="0" i="0" dirty="0">
                <a:effectLst/>
                <a:latin typeface="Nunito" pitchFamily="2" charset="0"/>
              </a:rPr>
              <a:t>MDS is commonly used to visualize complex, high-dimensional data, and to identify patterns and relationships that may not be apparent in the original space. It can be applied to a wide range of data types, including numerical, categorical, and mixed data. </a:t>
            </a:r>
          </a:p>
          <a:p>
            <a:pPr algn="just" fontAlgn="base"/>
            <a:r>
              <a:rPr lang="en-US" b="0" i="0" dirty="0">
                <a:effectLst/>
                <a:latin typeface="Nunito" pitchFamily="2" charset="0"/>
              </a:rPr>
              <a:t>MDS is implemented using numerical optimization algorithms, such as gradient descent or simulated annealing, to minimize the difference between the distances in the original and lower-dimensional spaces.</a:t>
            </a:r>
          </a:p>
          <a:p>
            <a:pPr algn="just"/>
            <a:endParaRPr lang="en-IN" dirty="0"/>
          </a:p>
        </p:txBody>
      </p:sp>
    </p:spTree>
    <p:extLst>
      <p:ext uri="{BB962C8B-B14F-4D97-AF65-F5344CB8AC3E}">
        <p14:creationId xmlns:p14="http://schemas.microsoft.com/office/powerpoint/2010/main" val="8707360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D1116-FF4F-2CAE-2B44-7974FA70BF15}"/>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BBD2CABF-B1ED-802B-A65B-78D39B8613E9}"/>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84</a:t>
            </a:fld>
            <a:endParaRPr lang="tr-TR"/>
          </a:p>
        </p:txBody>
      </p:sp>
      <p:sp>
        <p:nvSpPr>
          <p:cNvPr id="4" name="Content Placeholder 3">
            <a:extLst>
              <a:ext uri="{FF2B5EF4-FFF2-40B4-BE49-F238E27FC236}">
                <a16:creationId xmlns:a16="http://schemas.microsoft.com/office/drawing/2014/main" id="{4A2DED7B-EF60-F56A-E96F-5AC0FE49C65D}"/>
              </a:ext>
            </a:extLst>
          </p:cNvPr>
          <p:cNvSpPr>
            <a:spLocks noGrp="1"/>
          </p:cNvSpPr>
          <p:nvPr>
            <p:ph sz="quarter" idx="1"/>
          </p:nvPr>
        </p:nvSpPr>
        <p:spPr/>
        <p:txBody>
          <a:bodyPr>
            <a:normAutofit fontScale="55000" lnSpcReduction="20000"/>
          </a:bodyPr>
          <a:lstStyle/>
          <a:p>
            <a:pPr algn="just" fontAlgn="base"/>
            <a:r>
              <a:rPr lang="en-US" b="1" i="0" dirty="0">
                <a:effectLst/>
                <a:latin typeface="Nunito" pitchFamily="2" charset="0"/>
              </a:rPr>
              <a:t>Features of the Multidimensional Scaling (MDS)</a:t>
            </a:r>
          </a:p>
          <a:p>
            <a:pPr algn="just" fontAlgn="base">
              <a:buFont typeface="+mj-lt"/>
              <a:buAutoNum type="arabicPeriod"/>
            </a:pPr>
            <a:r>
              <a:rPr lang="en-US" b="0" i="0" dirty="0">
                <a:effectLst/>
                <a:latin typeface="Nunito" pitchFamily="2" charset="0"/>
              </a:rPr>
              <a:t>MDS is based on the concept of distance and aims to find a projection of the data that minimizes the differences between the distances in the original space and the distances in the lower-dimensional space. This allows MDS to preserve the relationships between the data points, and to highlight patterns and trends that may not be apparent in the original space.</a:t>
            </a:r>
          </a:p>
          <a:p>
            <a:pPr algn="just" fontAlgn="base">
              <a:buFont typeface="+mj-lt"/>
              <a:buAutoNum type="arabicPeriod"/>
            </a:pPr>
            <a:r>
              <a:rPr lang="en-US" b="0" i="0" dirty="0">
                <a:effectLst/>
                <a:latin typeface="Nunito" pitchFamily="2" charset="0"/>
              </a:rPr>
              <a:t>MDS can be applied to a wide range of data types, including numerical, categorical, and mixed data. This makes MDS a versatile tool that can be used with many different kinds of data and allows it to handle complex multi-modal data sets.</a:t>
            </a:r>
          </a:p>
          <a:p>
            <a:pPr algn="just" fontAlgn="base">
              <a:buFont typeface="+mj-lt"/>
              <a:buAutoNum type="arabicPeriod"/>
            </a:pPr>
            <a:r>
              <a:rPr lang="en-US" b="0" i="0" dirty="0">
                <a:effectLst/>
                <a:latin typeface="Nunito" pitchFamily="2" charset="0"/>
              </a:rPr>
              <a:t>MDS is implemented using numerical optimization algorithms, such as gradient descent or simulated annealing, to minimize the difference between the distances in the original and lower-dimensional spaces. This makes MDS a flexible and adaptable technique that can handle complex, nonlinear data, and can find projections that are different from those produced by linear techniques, such as principal component analysis (PCA).</a:t>
            </a:r>
          </a:p>
          <a:p>
            <a:pPr algn="just" fontAlgn="base">
              <a:buFont typeface="+mj-lt"/>
              <a:buAutoNum type="arabicPeriod"/>
            </a:pPr>
            <a:r>
              <a:rPr lang="en-US" b="0" i="0" dirty="0">
                <a:effectLst/>
                <a:latin typeface="Nunito" pitchFamily="2" charset="0"/>
              </a:rPr>
              <a:t>MDS is widely used in many fields, including machine learning, data mining, and pattern recognition. This makes it a well-established and widely-supported technique that has been extensively tested and validated, and that has a large and active user community.</a:t>
            </a:r>
          </a:p>
          <a:p>
            <a:pPr algn="just"/>
            <a:endParaRPr lang="en-IN" dirty="0"/>
          </a:p>
        </p:txBody>
      </p:sp>
    </p:spTree>
    <p:extLst>
      <p:ext uri="{BB962C8B-B14F-4D97-AF65-F5344CB8AC3E}">
        <p14:creationId xmlns:p14="http://schemas.microsoft.com/office/powerpoint/2010/main" val="20753770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D392E-7E08-036C-43C2-C3EBE50C8859}"/>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AD550E6B-9328-3AD2-08A0-0567F21E50E1}"/>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85</a:t>
            </a:fld>
            <a:endParaRPr lang="tr-TR"/>
          </a:p>
        </p:txBody>
      </p:sp>
      <p:sp>
        <p:nvSpPr>
          <p:cNvPr id="4" name="Content Placeholder 3">
            <a:extLst>
              <a:ext uri="{FF2B5EF4-FFF2-40B4-BE49-F238E27FC236}">
                <a16:creationId xmlns:a16="http://schemas.microsoft.com/office/drawing/2014/main" id="{F6637DB7-2BFD-DA58-4F2F-DEB2F91C2DE8}"/>
              </a:ext>
            </a:extLst>
          </p:cNvPr>
          <p:cNvSpPr>
            <a:spLocks noGrp="1"/>
          </p:cNvSpPr>
          <p:nvPr>
            <p:ph sz="quarter" idx="1"/>
          </p:nvPr>
        </p:nvSpPr>
        <p:spPr/>
        <p:txBody>
          <a:bodyPr>
            <a:normAutofit fontScale="47500" lnSpcReduction="20000"/>
          </a:bodyPr>
          <a:lstStyle/>
          <a:p>
            <a:pPr algn="just" fontAlgn="base"/>
            <a:r>
              <a:rPr lang="en-US" b="1" i="0" dirty="0">
                <a:effectLst/>
                <a:latin typeface="Nunito" pitchFamily="2" charset="0"/>
              </a:rPr>
              <a:t>How Multidimensional Scaling (MDS) is compared to other dimensionality reduction technique techniques?</a:t>
            </a:r>
          </a:p>
          <a:p>
            <a:pPr algn="just" fontAlgn="base"/>
            <a:r>
              <a:rPr lang="en-US" b="0" i="0" dirty="0">
                <a:effectLst/>
                <a:latin typeface="Nunito" pitchFamily="2" charset="0"/>
              </a:rPr>
              <a:t>MDS is commonly compared to other dimensionality reduction techniques, such as principal component analysis (PCA) and t-distributed stochastic neighbor embedding (t-SNE), to understand how it differs from these techniques and when it may be more appropriate to use.</a:t>
            </a:r>
          </a:p>
          <a:p>
            <a:pPr algn="just" fontAlgn="base">
              <a:buFont typeface="+mj-lt"/>
              <a:buAutoNum type="arabicPeriod"/>
            </a:pPr>
            <a:r>
              <a:rPr lang="en-US" b="0" i="0" dirty="0">
                <a:effectLst/>
                <a:latin typeface="Nunito" pitchFamily="2" charset="0"/>
              </a:rPr>
              <a:t>MDS is based on the concept of distance and aims to find a projection of the data that minimizes the differences between the distances in the original space and the distances in the lower-dimensional space. In contrast, PCA and t-SNE are based on the concept of variance and entropy, respectively, and aim to find a projection of the data that maximizes the variance or entropy in the lower-dimensional space. This means that MDS is more focused on preserving the relationships between the data points, while PCA and t-SNE are more focused on summarizing the data and finding the most relevant dimensions.</a:t>
            </a:r>
          </a:p>
          <a:p>
            <a:pPr algn="just" fontAlgn="base">
              <a:buFont typeface="+mj-lt"/>
              <a:buAutoNum type="arabicPeriod"/>
            </a:pPr>
            <a:r>
              <a:rPr lang="en-US" b="0" i="0" dirty="0">
                <a:effectLst/>
                <a:latin typeface="Nunito" pitchFamily="2" charset="0"/>
              </a:rPr>
              <a:t>MDS can be applied to a wide range of data types, including numerical, categorical, and mixed data. In contrast, PCA and t-SNE are more suited to numerical data, and may not be as effective with categorical or mixed data. This makes MDS a more versatile and flexible technique and allows it to handle complex, multi-modal data sets.</a:t>
            </a:r>
          </a:p>
          <a:p>
            <a:pPr algn="just" fontAlgn="base">
              <a:buFont typeface="+mj-lt"/>
              <a:buAutoNum type="arabicPeriod"/>
            </a:pPr>
            <a:r>
              <a:rPr lang="en-US" b="0" i="0" dirty="0">
                <a:effectLst/>
                <a:latin typeface="Nunito" pitchFamily="2" charset="0"/>
              </a:rPr>
              <a:t>MDS uses numerical optimization algorithms to find the projection that minimizes the stress function, and that best preserves the pairwise distances between the data points. In contrast, </a:t>
            </a:r>
            <a:r>
              <a:rPr lang="en-US" b="0" i="0" u="sng" dirty="0">
                <a:effectLst/>
                <a:latin typeface="Nunito" pitchFamily="2" charset="0"/>
                <a:hlinkClick r:id="rId2">
                  <a:extLst>
                    <a:ext uri="{A12FA001-AC4F-418D-AE19-62706E023703}">
                      <ahyp:hlinkClr xmlns:ahyp="http://schemas.microsoft.com/office/drawing/2018/hyperlinkcolor" val="tx"/>
                    </a:ext>
                  </a:extLst>
                </a:hlinkClick>
              </a:rPr>
              <a:t>PCA</a:t>
            </a:r>
            <a:r>
              <a:rPr lang="en-US" b="0" i="0" dirty="0">
                <a:effectLst/>
                <a:latin typeface="Nunito" pitchFamily="2" charset="0"/>
              </a:rPr>
              <a:t> and </a:t>
            </a:r>
            <a:r>
              <a:rPr lang="en-US" b="0" i="0" u="sng" dirty="0">
                <a:effectLst/>
                <a:latin typeface="Nunito" pitchFamily="2" charset="0"/>
                <a:hlinkClick r:id="rId3">
                  <a:extLst>
                    <a:ext uri="{A12FA001-AC4F-418D-AE19-62706E023703}">
                      <ahyp:hlinkClr xmlns:ahyp="http://schemas.microsoft.com/office/drawing/2018/hyperlinkcolor" val="tx"/>
                    </a:ext>
                  </a:extLst>
                </a:hlinkClick>
              </a:rPr>
              <a:t>t-SNE</a:t>
            </a:r>
            <a:r>
              <a:rPr lang="en-US" b="0" i="0" dirty="0">
                <a:effectLst/>
                <a:latin typeface="Nunito" pitchFamily="2" charset="0"/>
              </a:rPr>
              <a:t> use linear algebra and stochastic algorithms, respectively, to find the projection that maximizes the variance or entropy in the lower-dimensional space. This means that MDS is a more flexible and adaptable technique, and can find projections that are different from those produced by PCA or t-SNE.</a:t>
            </a:r>
          </a:p>
          <a:p>
            <a:endParaRPr lang="en-IN" dirty="0"/>
          </a:p>
        </p:txBody>
      </p:sp>
    </p:spTree>
    <p:extLst>
      <p:ext uri="{BB962C8B-B14F-4D97-AF65-F5344CB8AC3E}">
        <p14:creationId xmlns:p14="http://schemas.microsoft.com/office/powerpoint/2010/main" val="2277830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AD74-B1A2-73DB-C54C-6F6338924EE2}"/>
              </a:ext>
            </a:extLst>
          </p:cNvPr>
          <p:cNvSpPr>
            <a:spLocks noGrp="1"/>
          </p:cNvSpPr>
          <p:nvPr>
            <p:ph type="title"/>
          </p:nvPr>
        </p:nvSpPr>
        <p:spPr/>
        <p:txBody>
          <a:bodyPr/>
          <a:lstStyle/>
          <a:p>
            <a:r>
              <a:rPr lang="en-IN" dirty="0">
                <a:solidFill>
                  <a:schemeClr val="tx1"/>
                </a:solidFill>
              </a:rPr>
              <a:t>Multidimensional Scaling</a:t>
            </a:r>
          </a:p>
        </p:txBody>
      </p:sp>
      <p:sp>
        <p:nvSpPr>
          <p:cNvPr id="3" name="Slide Number Placeholder 2">
            <a:extLst>
              <a:ext uri="{FF2B5EF4-FFF2-40B4-BE49-F238E27FC236}">
                <a16:creationId xmlns:a16="http://schemas.microsoft.com/office/drawing/2014/main" id="{B577FD78-0369-355F-80E4-8C9181C6A56A}"/>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86</a:t>
            </a:fld>
            <a:endParaRPr lang="tr-TR"/>
          </a:p>
        </p:txBody>
      </p:sp>
      <p:sp>
        <p:nvSpPr>
          <p:cNvPr id="4" name="Content Placeholder 3">
            <a:extLst>
              <a:ext uri="{FF2B5EF4-FFF2-40B4-BE49-F238E27FC236}">
                <a16:creationId xmlns:a16="http://schemas.microsoft.com/office/drawing/2014/main" id="{07DD8408-72D6-7E73-95CB-52938E6277EB}"/>
              </a:ext>
            </a:extLst>
          </p:cNvPr>
          <p:cNvSpPr>
            <a:spLocks noGrp="1"/>
          </p:cNvSpPr>
          <p:nvPr>
            <p:ph sz="quarter" idx="1"/>
          </p:nvPr>
        </p:nvSpPr>
        <p:spPr/>
        <p:txBody>
          <a:bodyPr>
            <a:normAutofit fontScale="77500" lnSpcReduction="20000"/>
          </a:bodyPr>
          <a:lstStyle/>
          <a:p>
            <a:pPr algn="just"/>
            <a:r>
              <a:rPr lang="en-US" dirty="0"/>
              <a:t>Let us say for N points, we are given the distances between pairs of points, </a:t>
            </a:r>
            <a:r>
              <a:rPr lang="en-US" dirty="0" err="1"/>
              <a:t>dij</a:t>
            </a:r>
            <a:r>
              <a:rPr lang="en-US" dirty="0"/>
              <a:t> , for all </a:t>
            </a:r>
            <a:r>
              <a:rPr lang="en-US" dirty="0" err="1"/>
              <a:t>i,j</a:t>
            </a:r>
            <a:r>
              <a:rPr lang="en-US" dirty="0"/>
              <a:t> = 1,...,N. We do not know the exact coordinates of the points, their dimensionality, or how the distances are calculated. </a:t>
            </a:r>
          </a:p>
          <a:p>
            <a:pPr algn="just"/>
            <a:r>
              <a:rPr lang="en-US" dirty="0"/>
              <a:t>Multidimensional scaling (MDS) is the method for placing these points in scaling a low—for example, two-dimensional—space such that the Euclidean distance between them there is as close as possible to </a:t>
            </a:r>
            <a:r>
              <a:rPr lang="en-US" dirty="0" err="1"/>
              <a:t>dij</a:t>
            </a:r>
            <a:r>
              <a:rPr lang="en-US" dirty="0"/>
              <a:t> , the given distances in the original space. Thus it requires a projection from some unknown dimensional space to, for example, two dimensions.</a:t>
            </a:r>
          </a:p>
          <a:p>
            <a:pPr algn="just"/>
            <a:r>
              <a:rPr lang="en-US" dirty="0"/>
              <a:t>MDS can be used for dimensionality reduction by calculating pairwise Euclidean distances in the d-dimensional x space and giving this as input to MDS, which then projects it to a lower-dimensional space so as to preserve these distances.</a:t>
            </a:r>
            <a:endParaRPr lang="en-IN" dirty="0"/>
          </a:p>
        </p:txBody>
      </p:sp>
    </p:spTree>
    <p:extLst>
      <p:ext uri="{BB962C8B-B14F-4D97-AF65-F5344CB8AC3E}">
        <p14:creationId xmlns:p14="http://schemas.microsoft.com/office/powerpoint/2010/main" val="42696671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43B9E-6FB0-D53E-7A71-B08E040DFED5}"/>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EA4461F3-5039-7205-D35C-91BD49521F91}"/>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87</a:t>
            </a:fld>
            <a:endParaRPr lang="tr-TR"/>
          </a:p>
        </p:txBody>
      </p:sp>
      <p:sp>
        <p:nvSpPr>
          <p:cNvPr id="4" name="Content Placeholder 3">
            <a:extLst>
              <a:ext uri="{FF2B5EF4-FFF2-40B4-BE49-F238E27FC236}">
                <a16:creationId xmlns:a16="http://schemas.microsoft.com/office/drawing/2014/main" id="{D878CA3E-BD6B-7FF8-C58C-473D9DA24849}"/>
              </a:ext>
            </a:extLst>
          </p:cNvPr>
          <p:cNvSpPr>
            <a:spLocks noGrp="1"/>
          </p:cNvSpPr>
          <p:nvPr>
            <p:ph sz="quarter" idx="1"/>
          </p:nvPr>
        </p:nvSpPr>
        <p:spPr/>
        <p:txBody>
          <a:bodyPr/>
          <a:lstStyle/>
          <a:p>
            <a:r>
              <a:rPr lang="en-US" dirty="0"/>
              <a:t>MDS can be used for dimensionality reduction by calculating pairwise Euclidean distances in the d-dimensional x space and giving this as input to MDS, which then projects it to a lower-dimensional space so as to preserve these distances.</a:t>
            </a:r>
            <a:endParaRPr lang="en-IN" dirty="0"/>
          </a:p>
        </p:txBody>
      </p:sp>
      <p:pic>
        <p:nvPicPr>
          <p:cNvPr id="6" name="Picture 5">
            <a:extLst>
              <a:ext uri="{FF2B5EF4-FFF2-40B4-BE49-F238E27FC236}">
                <a16:creationId xmlns:a16="http://schemas.microsoft.com/office/drawing/2014/main" id="{93712DC7-90A7-4704-E4E3-904474FD4D52}"/>
              </a:ext>
            </a:extLst>
          </p:cNvPr>
          <p:cNvPicPr>
            <a:picLocks noChangeAspect="1"/>
          </p:cNvPicPr>
          <p:nvPr/>
        </p:nvPicPr>
        <p:blipFill>
          <a:blip r:embed="rId2"/>
          <a:stretch>
            <a:fillRect/>
          </a:stretch>
        </p:blipFill>
        <p:spPr>
          <a:xfrm>
            <a:off x="1112710" y="3855880"/>
            <a:ext cx="7153275" cy="1685925"/>
          </a:xfrm>
          <a:prstGeom prst="rect">
            <a:avLst/>
          </a:prstGeom>
        </p:spPr>
      </p:pic>
    </p:spTree>
    <p:extLst>
      <p:ext uri="{BB962C8B-B14F-4D97-AF65-F5344CB8AC3E}">
        <p14:creationId xmlns:p14="http://schemas.microsoft.com/office/powerpoint/2010/main" val="32781789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0D08-E57D-40C2-0DC5-01FAD49A6480}"/>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2243488C-265A-35A3-7B6D-F6C814B9AF5E}"/>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88</a:t>
            </a:fld>
            <a:endParaRPr lang="tr-TR"/>
          </a:p>
        </p:txBody>
      </p:sp>
      <p:sp>
        <p:nvSpPr>
          <p:cNvPr id="4" name="Content Placeholder 3">
            <a:extLst>
              <a:ext uri="{FF2B5EF4-FFF2-40B4-BE49-F238E27FC236}">
                <a16:creationId xmlns:a16="http://schemas.microsoft.com/office/drawing/2014/main" id="{9FBA1044-1AFA-DD1B-664C-8818655ADEB2}"/>
              </a:ext>
            </a:extLst>
          </p:cNvPr>
          <p:cNvSpPr>
            <a:spLocks noGrp="1"/>
          </p:cNvSpPr>
          <p:nvPr>
            <p:ph sz="quarter" idx="1"/>
          </p:nvPr>
        </p:nvSpPr>
        <p:spPr/>
        <p:txBody>
          <a:bodyPr>
            <a:normAutofit lnSpcReduction="10000"/>
          </a:bodyPr>
          <a:lstStyle/>
          <a:p>
            <a:pPr algn="just"/>
            <a:r>
              <a:rPr lang="en-US" dirty="0"/>
              <a:t>We know from the spectral decomposition that X = CD</a:t>
            </a:r>
            <a:r>
              <a:rPr lang="en-US" baseline="30000" dirty="0"/>
              <a:t>1/2</a:t>
            </a:r>
            <a:r>
              <a:rPr lang="en-US" dirty="0"/>
              <a:t> can be used as an approximation for X, where C is the matrix whose columns are the eigenvectors of B and D</a:t>
            </a:r>
            <a:r>
              <a:rPr lang="en-US" baseline="30000" dirty="0"/>
              <a:t>1/2</a:t>
            </a:r>
            <a:r>
              <a:rPr lang="en-US" dirty="0"/>
              <a:t> is a diagonal matrix with square roots of the eigenvalues on the diagonals. Looking at the eigenvalues of B, we decide on a dimensionality k lower than d (and N), as we did in PCA and FA. Let us say </a:t>
            </a:r>
            <a:r>
              <a:rPr lang="en-US" dirty="0" err="1"/>
              <a:t>cj</a:t>
            </a:r>
            <a:r>
              <a:rPr lang="en-US" dirty="0"/>
              <a:t> are the eigenvectors with </a:t>
            </a:r>
            <a:r>
              <a:rPr lang="en-US" dirty="0" err="1"/>
              <a:t>λj</a:t>
            </a:r>
            <a:r>
              <a:rPr lang="en-US" dirty="0"/>
              <a:t> as the corresponding eigenvalues. Note that </a:t>
            </a:r>
            <a:r>
              <a:rPr lang="en-US" dirty="0" err="1"/>
              <a:t>cj</a:t>
            </a:r>
            <a:r>
              <a:rPr lang="en-US" dirty="0"/>
              <a:t> is N-dimensional. Then we get the new dimensions as</a:t>
            </a:r>
            <a:endParaRPr lang="en-IN" dirty="0"/>
          </a:p>
        </p:txBody>
      </p:sp>
    </p:spTree>
    <p:extLst>
      <p:ext uri="{BB962C8B-B14F-4D97-AF65-F5344CB8AC3E}">
        <p14:creationId xmlns:p14="http://schemas.microsoft.com/office/powerpoint/2010/main" val="18957571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861CB-DE09-53E6-F0E1-C8EFFCFFC8AC}"/>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D0B525A8-FDDD-7E2D-0F00-718F4E05167E}"/>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89</a:t>
            </a:fld>
            <a:endParaRPr lang="tr-TR"/>
          </a:p>
        </p:txBody>
      </p:sp>
      <p:pic>
        <p:nvPicPr>
          <p:cNvPr id="6" name="Content Placeholder 5">
            <a:extLst>
              <a:ext uri="{FF2B5EF4-FFF2-40B4-BE49-F238E27FC236}">
                <a16:creationId xmlns:a16="http://schemas.microsoft.com/office/drawing/2014/main" id="{1F2FAF32-58CC-373E-2CCB-128659513D87}"/>
              </a:ext>
            </a:extLst>
          </p:cNvPr>
          <p:cNvPicPr>
            <a:picLocks noGrp="1" noChangeAspect="1"/>
          </p:cNvPicPr>
          <p:nvPr>
            <p:ph sz="quarter" idx="1"/>
          </p:nvPr>
        </p:nvPicPr>
        <p:blipFill>
          <a:blip r:embed="rId2"/>
          <a:stretch>
            <a:fillRect/>
          </a:stretch>
        </p:blipFill>
        <p:spPr>
          <a:xfrm>
            <a:off x="1117600" y="1947862"/>
            <a:ext cx="7143750" cy="3800475"/>
          </a:xfrm>
        </p:spPr>
      </p:pic>
      <p:sp>
        <p:nvSpPr>
          <p:cNvPr id="8" name="TextBox 7">
            <a:extLst>
              <a:ext uri="{FF2B5EF4-FFF2-40B4-BE49-F238E27FC236}">
                <a16:creationId xmlns:a16="http://schemas.microsoft.com/office/drawing/2014/main" id="{62A1E0DE-8D67-249E-589E-1A7B040971C5}"/>
              </a:ext>
            </a:extLst>
          </p:cNvPr>
          <p:cNvSpPr txBox="1"/>
          <p:nvPr/>
        </p:nvSpPr>
        <p:spPr>
          <a:xfrm>
            <a:off x="1082080" y="5712691"/>
            <a:ext cx="6730280" cy="830997"/>
          </a:xfrm>
          <a:prstGeom prst="rect">
            <a:avLst/>
          </a:prstGeom>
          <a:noFill/>
        </p:spPr>
        <p:txBody>
          <a:bodyPr wrap="square">
            <a:spAutoFit/>
          </a:bodyPr>
          <a:lstStyle/>
          <a:p>
            <a:r>
              <a:rPr lang="en-US" sz="1600" dirty="0"/>
              <a:t>but in a general case, a nonlinear mapping can also be used; this is called </a:t>
            </a:r>
            <a:r>
              <a:rPr lang="en-US" sz="1600" b="1" dirty="0" err="1"/>
              <a:t>Sammon</a:t>
            </a:r>
            <a:r>
              <a:rPr lang="en-US" sz="1600" b="1" dirty="0"/>
              <a:t> mapping</a:t>
            </a:r>
            <a:r>
              <a:rPr lang="en-US" sz="1600" dirty="0"/>
              <a:t>. The normalized error in mapping is called the Sam-</a:t>
            </a:r>
            <a:r>
              <a:rPr lang="en-US" sz="1600" dirty="0" err="1"/>
              <a:t>mon</a:t>
            </a:r>
            <a:r>
              <a:rPr lang="en-US" sz="1600" dirty="0"/>
              <a:t> stress and is defined as</a:t>
            </a:r>
            <a:endParaRPr lang="en-IN" sz="1600" dirty="0"/>
          </a:p>
        </p:txBody>
      </p:sp>
    </p:spTree>
    <p:extLst>
      <p:ext uri="{BB962C8B-B14F-4D97-AF65-F5344CB8AC3E}">
        <p14:creationId xmlns:p14="http://schemas.microsoft.com/office/powerpoint/2010/main" val="3394646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7581-60A7-9442-176D-BA24F538EAA9}"/>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615223F9-3EA0-1A4D-6D7C-507D80EF0209}"/>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9</a:t>
            </a:fld>
            <a:endParaRPr lang="tr-TR"/>
          </a:p>
        </p:txBody>
      </p:sp>
      <p:pic>
        <p:nvPicPr>
          <p:cNvPr id="6" name="Content Placeholder 5">
            <a:extLst>
              <a:ext uri="{FF2B5EF4-FFF2-40B4-BE49-F238E27FC236}">
                <a16:creationId xmlns:a16="http://schemas.microsoft.com/office/drawing/2014/main" id="{AB7CD811-66EA-B09B-5607-B3065D35101F}"/>
              </a:ext>
            </a:extLst>
          </p:cNvPr>
          <p:cNvPicPr>
            <a:picLocks noGrp="1" noChangeAspect="1"/>
          </p:cNvPicPr>
          <p:nvPr>
            <p:ph sz="quarter" idx="1"/>
          </p:nvPr>
        </p:nvPicPr>
        <p:blipFill>
          <a:blip r:embed="rId2"/>
          <a:stretch>
            <a:fillRect/>
          </a:stretch>
        </p:blipFill>
        <p:spPr>
          <a:xfrm>
            <a:off x="612775" y="1723080"/>
            <a:ext cx="8153400" cy="4250040"/>
          </a:xfrm>
        </p:spPr>
      </p:pic>
    </p:spTree>
    <p:extLst>
      <p:ext uri="{BB962C8B-B14F-4D97-AF65-F5344CB8AC3E}">
        <p14:creationId xmlns:p14="http://schemas.microsoft.com/office/powerpoint/2010/main" val="27061297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DE16C-B300-788F-60D0-CCED7B7BA47A}"/>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13648CBB-E37C-D746-3078-80310112F4B1}"/>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90</a:t>
            </a:fld>
            <a:endParaRPr lang="tr-TR"/>
          </a:p>
        </p:txBody>
      </p:sp>
      <p:pic>
        <p:nvPicPr>
          <p:cNvPr id="6" name="Content Placeholder 5">
            <a:extLst>
              <a:ext uri="{FF2B5EF4-FFF2-40B4-BE49-F238E27FC236}">
                <a16:creationId xmlns:a16="http://schemas.microsoft.com/office/drawing/2014/main" id="{6A0E4B77-C21C-5A56-B487-EE54D90F2633}"/>
              </a:ext>
            </a:extLst>
          </p:cNvPr>
          <p:cNvPicPr>
            <a:picLocks noGrp="1" noChangeAspect="1"/>
          </p:cNvPicPr>
          <p:nvPr>
            <p:ph sz="quarter" idx="1"/>
          </p:nvPr>
        </p:nvPicPr>
        <p:blipFill>
          <a:blip r:embed="rId2"/>
          <a:stretch>
            <a:fillRect/>
          </a:stretch>
        </p:blipFill>
        <p:spPr>
          <a:xfrm>
            <a:off x="1141412" y="1776412"/>
            <a:ext cx="7096125" cy="4143375"/>
          </a:xfrm>
        </p:spPr>
      </p:pic>
    </p:spTree>
    <p:extLst>
      <p:ext uri="{BB962C8B-B14F-4D97-AF65-F5344CB8AC3E}">
        <p14:creationId xmlns:p14="http://schemas.microsoft.com/office/powerpoint/2010/main" val="26063727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1C5A-47C8-17BA-0FC4-E97165516DF2}"/>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2B70A3F5-9C19-9115-CA0A-FCF3AA5376C7}"/>
              </a:ext>
            </a:extLst>
          </p:cNvPr>
          <p:cNvSpPr>
            <a:spLocks noGrp="1"/>
          </p:cNvSpPr>
          <p:nvPr>
            <p:ph type="sldNum" sz="quarter" idx="12"/>
          </p:nvPr>
        </p:nvSpPr>
        <p:spPr/>
        <p:txBody>
          <a:bodyPr>
            <a:normAutofit fontScale="85000" lnSpcReduction="20000"/>
          </a:bodyPr>
          <a:lstStyle/>
          <a:p>
            <a:fld id="{19AA777F-83C4-4430-B73C-3C94F37B39A6}" type="slidenum">
              <a:rPr lang="tr-TR" smtClean="0"/>
              <a:pPr/>
              <a:t>91</a:t>
            </a:fld>
            <a:endParaRPr lang="tr-TR"/>
          </a:p>
        </p:txBody>
      </p:sp>
      <p:pic>
        <p:nvPicPr>
          <p:cNvPr id="6" name="Content Placeholder 5">
            <a:extLst>
              <a:ext uri="{FF2B5EF4-FFF2-40B4-BE49-F238E27FC236}">
                <a16:creationId xmlns:a16="http://schemas.microsoft.com/office/drawing/2014/main" id="{E6908A1B-C08B-49E8-133B-4AD2E389AAAB}"/>
              </a:ext>
            </a:extLst>
          </p:cNvPr>
          <p:cNvPicPr>
            <a:picLocks noGrp="1" noChangeAspect="1"/>
          </p:cNvPicPr>
          <p:nvPr>
            <p:ph sz="quarter" idx="1"/>
          </p:nvPr>
        </p:nvPicPr>
        <p:blipFill>
          <a:blip r:embed="rId2"/>
          <a:stretch>
            <a:fillRect/>
          </a:stretch>
        </p:blipFill>
        <p:spPr>
          <a:xfrm>
            <a:off x="1231900" y="1862137"/>
            <a:ext cx="6915150" cy="3971925"/>
          </a:xfrm>
        </p:spPr>
      </p:pic>
    </p:spTree>
    <p:extLst>
      <p:ext uri="{BB962C8B-B14F-4D97-AF65-F5344CB8AC3E}">
        <p14:creationId xmlns:p14="http://schemas.microsoft.com/office/powerpoint/2010/main" val="25420470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2" name="Rectangle 4"/>
          <p:cNvSpPr>
            <a:spLocks noGrp="1" noChangeArrowheads="1"/>
          </p:cNvSpPr>
          <p:nvPr>
            <p:ph type="title"/>
          </p:nvPr>
        </p:nvSpPr>
        <p:spPr>
          <a:xfrm>
            <a:off x="611560" y="260648"/>
            <a:ext cx="8229600" cy="864096"/>
          </a:xfrm>
        </p:spPr>
        <p:txBody>
          <a:bodyPr>
            <a:normAutofit/>
          </a:bodyPr>
          <a:lstStyle/>
          <a:p>
            <a:r>
              <a:rPr lang="tr-TR" dirty="0"/>
              <a:t>Map of Europe by MDS</a:t>
            </a:r>
          </a:p>
        </p:txBody>
      </p:sp>
      <p:pic>
        <p:nvPicPr>
          <p:cNvPr id="268296" name="Picture 8"/>
          <p:cNvPicPr>
            <a:picLocks noGrp="1" noChangeAspect="1" noChangeArrowheads="1"/>
          </p:cNvPicPr>
          <p:nvPr>
            <p:ph sz="quarter" idx="1"/>
          </p:nvPr>
        </p:nvPicPr>
        <p:blipFill>
          <a:blip r:embed="rId3" cstate="print"/>
          <a:stretch>
            <a:fillRect/>
          </a:stretch>
        </p:blipFill>
        <p:spPr>
          <a:xfrm>
            <a:off x="571472" y="2000240"/>
            <a:ext cx="4038600" cy="3018209"/>
          </a:xfrm>
          <a:noFill/>
          <a:ln/>
        </p:spPr>
      </p:pic>
      <p:pic>
        <p:nvPicPr>
          <p:cNvPr id="268295" name="Picture 7" descr="europe"/>
          <p:cNvPicPr>
            <a:picLocks noGrp="1" noChangeAspect="1" noChangeArrowheads="1"/>
          </p:cNvPicPr>
          <p:nvPr>
            <p:ph sz="quarter" idx="2"/>
          </p:nvPr>
        </p:nvPicPr>
        <p:blipFill>
          <a:blip r:embed="rId4" cstate="print"/>
          <a:stretch>
            <a:fillRect/>
          </a:stretch>
        </p:blipFill>
        <p:spPr>
          <a:xfrm>
            <a:off x="4929190" y="1500174"/>
            <a:ext cx="3355196" cy="4433888"/>
          </a:xfrm>
          <a:noFill/>
          <a:ln/>
        </p:spPr>
      </p:pic>
      <p:sp>
        <p:nvSpPr>
          <p:cNvPr id="7" name="Slide Number Placeholder 5"/>
          <p:cNvSpPr>
            <a:spLocks noGrp="1"/>
          </p:cNvSpPr>
          <p:nvPr>
            <p:ph type="sldNum" sz="quarter" idx="16"/>
          </p:nvPr>
        </p:nvSpPr>
        <p:spPr/>
        <p:txBody>
          <a:bodyPr>
            <a:normAutofit fontScale="85000" lnSpcReduction="20000"/>
          </a:bodyPr>
          <a:lstStyle/>
          <a:p>
            <a:fld id="{4F4D47C7-F828-4755-B379-583A20AEF886}" type="slidenum">
              <a:rPr lang="tr-TR"/>
              <a:pPr/>
              <a:t>92</a:t>
            </a:fld>
            <a:endParaRPr lang="tr-TR"/>
          </a:p>
        </p:txBody>
      </p:sp>
      <p:sp>
        <p:nvSpPr>
          <p:cNvPr id="268297" name="Text Box 9"/>
          <p:cNvSpPr txBox="1">
            <a:spLocks noChangeArrowheads="1"/>
          </p:cNvSpPr>
          <p:nvPr/>
        </p:nvSpPr>
        <p:spPr bwMode="auto">
          <a:xfrm>
            <a:off x="5076825" y="6092825"/>
            <a:ext cx="3495675" cy="244475"/>
          </a:xfrm>
          <a:prstGeom prst="rect">
            <a:avLst/>
          </a:prstGeom>
          <a:noFill/>
          <a:ln w="9525">
            <a:noFill/>
            <a:miter lim="800000"/>
            <a:headEnd/>
            <a:tailEnd/>
          </a:ln>
          <a:effectLst/>
        </p:spPr>
        <p:txBody>
          <a:bodyPr wrap="none">
            <a:spAutoFit/>
          </a:bodyPr>
          <a:lstStyle/>
          <a:p>
            <a:r>
              <a:rPr lang="tr-TR" sz="1000" dirty="0">
                <a:solidFill>
                  <a:schemeClr val="tx2"/>
                </a:solidFill>
              </a:rPr>
              <a:t>Map from CIA – The World Factbook: http://www.cia.gov/</a:t>
            </a:r>
          </a:p>
        </p:txBody>
      </p:sp>
      <mc:AlternateContent xmlns:mc="http://schemas.openxmlformats.org/markup-compatibility/2006" xmlns:p14="http://schemas.microsoft.com/office/powerpoint/2010/main">
        <mc:Choice Requires="p14">
          <p:contentPart p14:bwMode="auto" r:id="rId5">
            <p14:nvContentPartPr>
              <p14:cNvPr id="268298" name="Ink 10"/>
              <p14:cNvContentPartPr>
                <a14:cpLocks xmlns:a14="http://schemas.microsoft.com/office/drawing/2010/main" noRot="1" noChangeAspect="1" noEditPoints="1" noChangeArrowheads="1" noChangeShapeType="1"/>
              </p14:cNvContentPartPr>
              <p14:nvPr/>
            </p14:nvContentPartPr>
            <p14:xfrm>
              <a:off x="5661025" y="5160963"/>
              <a:ext cx="142875" cy="1587"/>
            </p14:xfrm>
          </p:contentPart>
        </mc:Choice>
        <mc:Fallback xmlns="">
          <p:pic>
            <p:nvPicPr>
              <p:cNvPr id="268298" name="Ink 10"/>
              <p:cNvPicPr>
                <a:picLocks noRot="1" noChangeAspect="1" noEditPoints="1" noChangeArrowheads="1" noChangeShapeType="1"/>
              </p:cNvPicPr>
              <p:nvPr/>
            </p:nvPicPr>
            <p:blipFill>
              <a:blip r:embed="rId6"/>
              <a:stretch>
                <a:fillRect/>
              </a:stretch>
            </p:blipFill>
            <p:spPr>
              <a:xfrm>
                <a:off x="5632665" y="4657884"/>
                <a:ext cx="199594" cy="100774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8299" name="Ink 11"/>
              <p14:cNvContentPartPr>
                <a14:cpLocks xmlns:a14="http://schemas.microsoft.com/office/drawing/2010/main" noRot="1" noChangeAspect="1" noEditPoints="1" noChangeArrowheads="1" noChangeShapeType="1"/>
              </p14:cNvContentPartPr>
              <p14:nvPr/>
            </p14:nvContentPartPr>
            <p14:xfrm>
              <a:off x="5759450" y="3884613"/>
              <a:ext cx="90488" cy="1587"/>
            </p14:xfrm>
          </p:contentPart>
        </mc:Choice>
        <mc:Fallback xmlns="">
          <p:pic>
            <p:nvPicPr>
              <p:cNvPr id="268299" name="Ink 11"/>
              <p:cNvPicPr>
                <a:picLocks noRot="1" noChangeAspect="1" noEditPoints="1" noChangeArrowheads="1" noChangeShapeType="1"/>
              </p:cNvPicPr>
              <p:nvPr/>
            </p:nvPicPr>
            <p:blipFill>
              <a:blip r:embed="rId8"/>
              <a:stretch>
                <a:fillRect/>
              </a:stretch>
            </p:blipFill>
            <p:spPr>
              <a:xfrm>
                <a:off x="5730741" y="3381534"/>
                <a:ext cx="147906" cy="100774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8300" name="Ink 12"/>
              <p14:cNvContentPartPr>
                <a14:cpLocks xmlns:a14="http://schemas.microsoft.com/office/drawing/2010/main" noRot="1" noChangeAspect="1" noEditPoints="1" noChangeArrowheads="1" noChangeShapeType="1"/>
              </p14:cNvContentPartPr>
              <p14:nvPr/>
            </p14:nvContentPartPr>
            <p14:xfrm>
              <a:off x="6224588" y="4411663"/>
              <a:ext cx="53975" cy="1587"/>
            </p14:xfrm>
          </p:contentPart>
        </mc:Choice>
        <mc:Fallback xmlns="">
          <p:pic>
            <p:nvPicPr>
              <p:cNvPr id="268300" name="Ink 12"/>
              <p:cNvPicPr>
                <a:picLocks noRot="1" noChangeAspect="1" noEditPoints="1" noChangeArrowheads="1" noChangeShapeType="1"/>
              </p:cNvPicPr>
              <p:nvPr/>
            </p:nvPicPr>
            <p:blipFill>
              <a:blip r:embed="rId10"/>
              <a:stretch>
                <a:fillRect/>
              </a:stretch>
            </p:blipFill>
            <p:spPr>
              <a:xfrm>
                <a:off x="6196161" y="3908584"/>
                <a:ext cx="110829" cy="100774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8301" name="Ink 13"/>
              <p14:cNvContentPartPr>
                <a14:cpLocks xmlns:a14="http://schemas.microsoft.com/office/drawing/2010/main" noRot="1" noChangeAspect="1" noEditPoints="1" noChangeArrowheads="1" noChangeShapeType="1"/>
              </p14:cNvContentPartPr>
              <p14:nvPr/>
            </p14:nvContentPartPr>
            <p14:xfrm>
              <a:off x="7358063" y="3295650"/>
              <a:ext cx="107950" cy="9525"/>
            </p14:xfrm>
          </p:contentPart>
        </mc:Choice>
        <mc:Fallback xmlns="">
          <p:pic>
            <p:nvPicPr>
              <p:cNvPr id="268301" name="Ink 13"/>
              <p:cNvPicPr>
                <a:picLocks noRot="1" noChangeAspect="1" noEditPoints="1" noChangeArrowheads="1" noChangeShapeType="1"/>
              </p:cNvPicPr>
              <p:nvPr/>
            </p:nvPicPr>
            <p:blipFill>
              <a:blip r:embed="rId12"/>
              <a:stretch>
                <a:fillRect/>
              </a:stretch>
            </p:blipFill>
            <p:spPr>
              <a:xfrm>
                <a:off x="7329541" y="3187813"/>
                <a:ext cx="164994" cy="22519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8302" name="Ink 14"/>
              <p14:cNvContentPartPr>
                <a14:cpLocks xmlns:a14="http://schemas.microsoft.com/office/drawing/2010/main" noRot="1" noChangeAspect="1" noEditPoints="1" noChangeArrowheads="1" noChangeShapeType="1"/>
              </p14:cNvContentPartPr>
              <p14:nvPr/>
            </p14:nvContentPartPr>
            <p14:xfrm>
              <a:off x="8081963" y="3500438"/>
              <a:ext cx="88900" cy="1587"/>
            </p14:xfrm>
          </p:contentPart>
        </mc:Choice>
        <mc:Fallback xmlns="">
          <p:pic>
            <p:nvPicPr>
              <p:cNvPr id="268302" name="Ink 14"/>
              <p:cNvPicPr>
                <a:picLocks noRot="1" noChangeAspect="1" noEditPoints="1" noChangeArrowheads="1" noChangeShapeType="1"/>
              </p:cNvPicPr>
              <p:nvPr/>
            </p:nvPicPr>
            <p:blipFill>
              <a:blip r:embed="rId8"/>
              <a:stretch>
                <a:fillRect/>
              </a:stretch>
            </p:blipFill>
            <p:spPr>
              <a:xfrm>
                <a:off x="8053758" y="2997359"/>
                <a:ext cx="145310" cy="100774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8303" name="Ink 15"/>
              <p14:cNvContentPartPr>
                <a14:cpLocks xmlns:a14="http://schemas.microsoft.com/office/drawing/2010/main" noRot="1" noChangeAspect="1" noEditPoints="1" noChangeArrowheads="1" noChangeShapeType="1"/>
              </p14:cNvContentPartPr>
              <p14:nvPr/>
            </p14:nvContentPartPr>
            <p14:xfrm>
              <a:off x="6858000" y="5054600"/>
              <a:ext cx="71438" cy="36513"/>
            </p14:xfrm>
          </p:contentPart>
        </mc:Choice>
        <mc:Fallback xmlns="">
          <p:pic>
            <p:nvPicPr>
              <p:cNvPr id="268303" name="Ink 15"/>
              <p:cNvPicPr>
                <a:picLocks noRot="1" noChangeAspect="1" noEditPoints="1" noChangeArrowheads="1" noChangeShapeType="1"/>
              </p:cNvPicPr>
              <p:nvPr/>
            </p:nvPicPr>
            <p:blipFill>
              <a:blip r:embed="rId15"/>
              <a:stretch>
                <a:fillRect/>
              </a:stretch>
            </p:blipFill>
            <p:spPr>
              <a:xfrm>
                <a:off x="6829640" y="4940000"/>
                <a:ext cx="128158" cy="26571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8304" name="Ink 16"/>
              <p14:cNvContentPartPr>
                <a14:cpLocks xmlns:a14="http://schemas.microsoft.com/office/drawing/2010/main" noRot="1" noChangeAspect="1" noEditPoints="1" noChangeArrowheads="1" noChangeShapeType="1"/>
              </p14:cNvContentPartPr>
              <p14:nvPr/>
            </p14:nvContentPartPr>
            <p14:xfrm>
              <a:off x="6661150" y="4581525"/>
              <a:ext cx="63500" cy="1588"/>
            </p14:xfrm>
          </p:contentPart>
        </mc:Choice>
        <mc:Fallback xmlns="">
          <p:pic>
            <p:nvPicPr>
              <p:cNvPr id="268304" name="Ink 16"/>
              <p:cNvPicPr>
                <a:picLocks noRot="1" noChangeAspect="1" noEditPoints="1" noChangeArrowheads="1" noChangeShapeType="1"/>
              </p:cNvPicPr>
              <p:nvPr/>
            </p:nvPicPr>
            <p:blipFill>
              <a:blip r:embed="rId17"/>
              <a:stretch>
                <a:fillRect/>
              </a:stretch>
            </p:blipFill>
            <p:spPr>
              <a:xfrm>
                <a:off x="6632484" y="4078129"/>
                <a:ext cx="120831" cy="10083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8305" name="Ink 17"/>
              <p14:cNvContentPartPr>
                <a14:cpLocks xmlns:a14="http://schemas.microsoft.com/office/drawing/2010/main" noRot="1" noChangeAspect="1" noEditPoints="1" noChangeArrowheads="1" noChangeShapeType="1"/>
              </p14:cNvContentPartPr>
              <p14:nvPr/>
            </p14:nvContentPartPr>
            <p14:xfrm>
              <a:off x="6884988" y="4098925"/>
              <a:ext cx="61912" cy="1588"/>
            </p14:xfrm>
          </p:contentPart>
        </mc:Choice>
        <mc:Fallback xmlns="">
          <p:pic>
            <p:nvPicPr>
              <p:cNvPr id="268305" name="Ink 17"/>
              <p:cNvPicPr>
                <a:picLocks noRot="1" noChangeAspect="1" noEditPoints="1" noChangeArrowheads="1" noChangeShapeType="1"/>
              </p:cNvPicPr>
              <p:nvPr/>
            </p:nvPicPr>
            <p:blipFill>
              <a:blip r:embed="rId19"/>
              <a:stretch>
                <a:fillRect/>
              </a:stretch>
            </p:blipFill>
            <p:spPr>
              <a:xfrm>
                <a:off x="6857039" y="3595529"/>
                <a:ext cx="117810" cy="10083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8306" name="Ink 18"/>
              <p14:cNvContentPartPr>
                <a14:cpLocks xmlns:a14="http://schemas.microsoft.com/office/drawing/2010/main" noRot="1" noChangeAspect="1" noEditPoints="1" noChangeArrowheads="1" noChangeShapeType="1"/>
              </p14:cNvContentPartPr>
              <p14:nvPr/>
            </p14:nvContentPartPr>
            <p14:xfrm>
              <a:off x="8027988" y="4973638"/>
              <a:ext cx="44450" cy="1587"/>
            </p14:xfrm>
          </p:contentPart>
        </mc:Choice>
        <mc:Fallback xmlns="">
          <p:pic>
            <p:nvPicPr>
              <p:cNvPr id="268306" name="Ink 18"/>
              <p:cNvPicPr>
                <a:picLocks noRot="1" noChangeAspect="1" noEditPoints="1" noChangeArrowheads="1" noChangeShapeType="1"/>
              </p:cNvPicPr>
              <p:nvPr/>
            </p:nvPicPr>
            <p:blipFill>
              <a:blip r:embed="rId10"/>
              <a:stretch>
                <a:fillRect/>
              </a:stretch>
            </p:blipFill>
            <p:spPr>
              <a:xfrm>
                <a:off x="7999896" y="4470559"/>
                <a:ext cx="100635" cy="1007745"/>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8307" name="Ink 19"/>
              <p14:cNvContentPartPr>
                <a14:cpLocks xmlns:a14="http://schemas.microsoft.com/office/drawing/2010/main" noRot="1" noChangeAspect="1" noEditPoints="1" noChangeArrowheads="1" noChangeShapeType="1"/>
              </p14:cNvContentPartPr>
              <p14:nvPr/>
            </p14:nvContentPartPr>
            <p14:xfrm>
              <a:off x="7715250" y="5348288"/>
              <a:ext cx="71438" cy="1587"/>
            </p14:xfrm>
          </p:contentPart>
        </mc:Choice>
        <mc:Fallback xmlns="">
          <p:pic>
            <p:nvPicPr>
              <p:cNvPr id="268307" name="Ink 19"/>
              <p:cNvPicPr>
                <a:picLocks noRot="1" noChangeAspect="1" noEditPoints="1" noChangeArrowheads="1" noChangeShapeType="1"/>
              </p:cNvPicPr>
              <p:nvPr/>
            </p:nvPicPr>
            <p:blipFill>
              <a:blip r:embed="rId22"/>
              <a:stretch>
                <a:fillRect/>
              </a:stretch>
            </p:blipFill>
            <p:spPr>
              <a:xfrm>
                <a:off x="7687032" y="4845209"/>
                <a:ext cx="127874" cy="100774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8308" name="Ink 20"/>
              <p14:cNvContentPartPr>
                <a14:cpLocks xmlns:a14="http://schemas.microsoft.com/office/drawing/2010/main" noRot="1" noChangeAspect="1" noEditPoints="1" noChangeArrowheads="1" noChangeShapeType="1"/>
              </p14:cNvContentPartPr>
              <p14:nvPr/>
            </p14:nvContentPartPr>
            <p14:xfrm>
              <a:off x="5268913" y="5197475"/>
              <a:ext cx="88900" cy="1588"/>
            </p14:xfrm>
          </p:contentPart>
        </mc:Choice>
        <mc:Fallback xmlns="">
          <p:pic>
            <p:nvPicPr>
              <p:cNvPr id="268308" name="Ink 20"/>
              <p:cNvPicPr>
                <a:picLocks noRot="1" noChangeAspect="1" noEditPoints="1" noChangeArrowheads="1" noChangeShapeType="1"/>
              </p:cNvPicPr>
              <p:nvPr/>
            </p:nvPicPr>
            <p:blipFill>
              <a:blip r:embed="rId24"/>
              <a:stretch>
                <a:fillRect/>
              </a:stretch>
            </p:blipFill>
            <p:spPr>
              <a:xfrm>
                <a:off x="5237837" y="4694079"/>
                <a:ext cx="151051" cy="10083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8309" name="Ink 21"/>
              <p14:cNvContentPartPr>
                <a14:cpLocks xmlns:a14="http://schemas.microsoft.com/office/drawing/2010/main" noRot="1" noChangeAspect="1" noEditPoints="1" noChangeArrowheads="1" noChangeShapeType="1"/>
              </p14:cNvContentPartPr>
              <p14:nvPr/>
            </p14:nvContentPartPr>
            <p14:xfrm>
              <a:off x="6116638" y="4116388"/>
              <a:ext cx="53975" cy="9525"/>
            </p14:xfrm>
          </p:contentPart>
        </mc:Choice>
        <mc:Fallback xmlns="">
          <p:pic>
            <p:nvPicPr>
              <p:cNvPr id="268309" name="Ink 21"/>
              <p:cNvPicPr>
                <a:picLocks noRot="1" noChangeAspect="1" noEditPoints="1" noChangeArrowheads="1" noChangeShapeType="1"/>
              </p:cNvPicPr>
              <p:nvPr/>
            </p:nvPicPr>
            <p:blipFill>
              <a:blip r:embed="rId26"/>
              <a:stretch>
                <a:fillRect/>
              </a:stretch>
            </p:blipFill>
            <p:spPr>
              <a:xfrm>
                <a:off x="6088211" y="4004557"/>
                <a:ext cx="110829" cy="233186"/>
              </a:xfrm>
              <a:prstGeom prst="rect">
                <a:avLst/>
              </a:prstGeom>
            </p:spPr>
          </p:pic>
        </mc:Fallback>
      </mc:AlternateContent>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54DB2-56A2-7279-2205-C2DD96C4A3C8}"/>
              </a:ext>
            </a:extLst>
          </p:cNvPr>
          <p:cNvSpPr>
            <a:spLocks noGrp="1"/>
          </p:cNvSpPr>
          <p:nvPr>
            <p:ph type="title"/>
          </p:nvPr>
        </p:nvSpPr>
        <p:spPr/>
        <p:txBody>
          <a:bodyPr/>
          <a:lstStyle/>
          <a:p>
            <a:r>
              <a:rPr lang="tr-TR" dirty="0">
                <a:solidFill>
                  <a:srgbClr val="FF0000"/>
                </a:solidFill>
              </a:rPr>
              <a:t>Linear Discriminant Analysis </a:t>
            </a:r>
            <a:endParaRPr lang="en-IN" dirty="0">
              <a:solidFill>
                <a:srgbClr val="FF0000"/>
              </a:solidFill>
            </a:endParaRPr>
          </a:p>
        </p:txBody>
      </p:sp>
      <p:sp>
        <p:nvSpPr>
          <p:cNvPr id="3" name="Content Placeholder 2">
            <a:extLst>
              <a:ext uri="{FF2B5EF4-FFF2-40B4-BE49-F238E27FC236}">
                <a16:creationId xmlns:a16="http://schemas.microsoft.com/office/drawing/2014/main" id="{FB2A4463-5AAF-92E5-A67B-AE12BA6F36EE}"/>
              </a:ext>
            </a:extLst>
          </p:cNvPr>
          <p:cNvSpPr>
            <a:spLocks noGrp="1"/>
          </p:cNvSpPr>
          <p:nvPr>
            <p:ph sz="quarter" idx="1"/>
          </p:nvPr>
        </p:nvSpPr>
        <p:spPr>
          <a:xfrm>
            <a:off x="609600" y="1589567"/>
            <a:ext cx="7850832" cy="4572000"/>
          </a:xfrm>
        </p:spPr>
        <p:txBody>
          <a:bodyPr>
            <a:normAutofit fontScale="70000" lnSpcReduction="20000"/>
          </a:bodyPr>
          <a:lstStyle/>
          <a:p>
            <a:pPr algn="just" fontAlgn="base">
              <a:buFont typeface="+mj-lt"/>
              <a:buAutoNum type="arabicPeriod"/>
            </a:pPr>
            <a:r>
              <a:rPr lang="en-US" b="0" i="0" dirty="0">
                <a:effectLst/>
                <a:latin typeface="Nunito" pitchFamily="2" charset="0"/>
              </a:rPr>
              <a:t>Linear Discriminant Analysis (LDA) is a </a:t>
            </a:r>
            <a:r>
              <a:rPr lang="en-US" b="1" i="0" dirty="0">
                <a:effectLst/>
                <a:latin typeface="Nunito" pitchFamily="2" charset="0"/>
              </a:rPr>
              <a:t>supervised learning algorithm </a:t>
            </a:r>
            <a:r>
              <a:rPr lang="en-US" i="0" dirty="0">
                <a:effectLst/>
                <a:latin typeface="Nunito" pitchFamily="2" charset="0"/>
              </a:rPr>
              <a:t>use</a:t>
            </a:r>
            <a:r>
              <a:rPr lang="en-US" b="0" i="0" dirty="0">
                <a:effectLst/>
                <a:latin typeface="Nunito" pitchFamily="2" charset="0"/>
              </a:rPr>
              <a:t>d for classification tasks in machine learning. It is a technique used </a:t>
            </a:r>
            <a:r>
              <a:rPr lang="en-US" b="1" i="0" dirty="0">
                <a:effectLst/>
                <a:latin typeface="Nunito" pitchFamily="2" charset="0"/>
              </a:rPr>
              <a:t>to find a linear combination of features that best separates the classes in a dataset</a:t>
            </a:r>
            <a:r>
              <a:rPr lang="en-US" b="0" i="0" dirty="0">
                <a:effectLst/>
                <a:latin typeface="Nunito" pitchFamily="2" charset="0"/>
              </a:rPr>
              <a:t>.</a:t>
            </a:r>
          </a:p>
          <a:p>
            <a:pPr algn="just" fontAlgn="base">
              <a:buFont typeface="+mj-lt"/>
              <a:buAutoNum type="arabicPeriod"/>
            </a:pPr>
            <a:r>
              <a:rPr lang="en-US" b="0" i="0" dirty="0">
                <a:effectLst/>
                <a:latin typeface="Nunito" pitchFamily="2" charset="0"/>
              </a:rPr>
              <a:t>LDA works by </a:t>
            </a:r>
            <a:r>
              <a:rPr lang="en-US" b="0" i="0" u="sng" dirty="0">
                <a:effectLst/>
                <a:latin typeface="Nunito" pitchFamily="2" charset="0"/>
              </a:rPr>
              <a:t>projecting the data onto a lower-dimensional space that maximizes the separation between the classes</a:t>
            </a:r>
            <a:r>
              <a:rPr lang="en-US" b="0" i="0" dirty="0">
                <a:effectLst/>
                <a:latin typeface="Nunito" pitchFamily="2" charset="0"/>
              </a:rPr>
              <a:t>. It does this by finding a set of linear discriminants that </a:t>
            </a:r>
            <a:r>
              <a:rPr lang="en-US" b="1" i="0" dirty="0">
                <a:effectLst/>
                <a:latin typeface="Nunito" pitchFamily="2" charset="0"/>
              </a:rPr>
              <a:t>maximize the ratio of between-class variance to within-class variance</a:t>
            </a:r>
            <a:r>
              <a:rPr lang="en-US" b="0" i="0" dirty="0">
                <a:effectLst/>
                <a:latin typeface="Nunito" pitchFamily="2" charset="0"/>
              </a:rPr>
              <a:t>. In other words, it finds the directions in the feature space that best separate the different classes of data.</a:t>
            </a:r>
          </a:p>
          <a:p>
            <a:pPr algn="just" fontAlgn="base">
              <a:buFont typeface="+mj-lt"/>
              <a:buAutoNum type="arabicPeriod"/>
            </a:pPr>
            <a:r>
              <a:rPr lang="en-US" b="0" i="0" dirty="0">
                <a:effectLst/>
                <a:latin typeface="Nunito" pitchFamily="2" charset="0"/>
              </a:rPr>
              <a:t>LDA assumes that the data </a:t>
            </a:r>
            <a:r>
              <a:rPr lang="en-US" b="0" i="0" u="sng" dirty="0">
                <a:effectLst/>
                <a:latin typeface="Nunito" pitchFamily="2" charset="0"/>
              </a:rPr>
              <a:t>has a Gaussian distribution and that the covariance matrices of the different classes are equal</a:t>
            </a:r>
            <a:r>
              <a:rPr lang="en-US" b="0" i="0" dirty="0">
                <a:effectLst/>
                <a:latin typeface="Nunito" pitchFamily="2" charset="0"/>
              </a:rPr>
              <a:t>. It also assumes that the data is linearly separable, meaning that a </a:t>
            </a:r>
            <a:r>
              <a:rPr lang="en-US" b="1" i="0" dirty="0">
                <a:effectLst/>
                <a:latin typeface="Nunito" pitchFamily="2" charset="0"/>
              </a:rPr>
              <a:t>linear decision boundary can accurately classify the different classes.</a:t>
            </a:r>
          </a:p>
          <a:p>
            <a:pPr algn="just"/>
            <a:endParaRPr lang="en-IN" dirty="0"/>
          </a:p>
        </p:txBody>
      </p:sp>
      <p:sp>
        <p:nvSpPr>
          <p:cNvPr id="5" name="Slide Number Placeholder 4">
            <a:extLst>
              <a:ext uri="{FF2B5EF4-FFF2-40B4-BE49-F238E27FC236}">
                <a16:creationId xmlns:a16="http://schemas.microsoft.com/office/drawing/2014/main" id="{7AE59162-C63C-FB03-D2CC-EFF8343ED0C1}"/>
              </a:ext>
            </a:extLst>
          </p:cNvPr>
          <p:cNvSpPr>
            <a:spLocks noGrp="1"/>
          </p:cNvSpPr>
          <p:nvPr>
            <p:ph type="sldNum" sz="quarter" idx="16"/>
          </p:nvPr>
        </p:nvSpPr>
        <p:spPr/>
        <p:txBody>
          <a:bodyPr>
            <a:normAutofit fontScale="85000" lnSpcReduction="20000"/>
          </a:bodyPr>
          <a:lstStyle/>
          <a:p>
            <a:fld id="{4DA7D6A3-888F-47F5-8D89-1E885B6C903D}" type="slidenum">
              <a:rPr lang="tr-TR" smtClean="0"/>
              <a:pPr/>
              <a:t>93</a:t>
            </a:fld>
            <a:endParaRPr lang="tr-TR"/>
          </a:p>
        </p:txBody>
      </p:sp>
    </p:spTree>
    <p:extLst>
      <p:ext uri="{BB962C8B-B14F-4D97-AF65-F5344CB8AC3E}">
        <p14:creationId xmlns:p14="http://schemas.microsoft.com/office/powerpoint/2010/main" val="8025432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7D12C-A1D5-A762-4897-75452F17D91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3B49AC3-AC52-E66E-F222-B64103E19A4B}"/>
              </a:ext>
            </a:extLst>
          </p:cNvPr>
          <p:cNvSpPr>
            <a:spLocks noGrp="1"/>
          </p:cNvSpPr>
          <p:nvPr>
            <p:ph sz="quarter" idx="1"/>
          </p:nvPr>
        </p:nvSpPr>
        <p:spPr>
          <a:xfrm>
            <a:off x="609600" y="1589567"/>
            <a:ext cx="7994848" cy="4572000"/>
          </a:xfrm>
        </p:spPr>
        <p:txBody>
          <a:bodyPr>
            <a:normAutofit/>
          </a:bodyPr>
          <a:lstStyle/>
          <a:p>
            <a:pPr algn="just" fontAlgn="base"/>
            <a:r>
              <a:rPr lang="en-US" b="1" dirty="0" err="1">
                <a:latin typeface="Nunito" pitchFamily="2" charset="0"/>
              </a:rPr>
              <a:t>A</a:t>
            </a:r>
            <a:r>
              <a:rPr lang="en-US" b="1" i="0" dirty="0" err="1">
                <a:effectLst/>
                <a:latin typeface="Nunito" pitchFamily="2" charset="0"/>
              </a:rPr>
              <a:t>advantages</a:t>
            </a:r>
            <a:r>
              <a:rPr lang="en-US" b="1" i="0" dirty="0">
                <a:effectLst/>
                <a:latin typeface="Nunito" pitchFamily="2" charset="0"/>
              </a:rPr>
              <a:t>, including:</a:t>
            </a:r>
          </a:p>
          <a:p>
            <a:pPr fontAlgn="base"/>
            <a:r>
              <a:rPr lang="en-US" b="0" i="0" dirty="0">
                <a:effectLst/>
                <a:latin typeface="Nunito" pitchFamily="2" charset="0"/>
              </a:rPr>
              <a:t>It is a simple and computationally efficient algorithm.</a:t>
            </a:r>
          </a:p>
          <a:p>
            <a:pPr fontAlgn="base"/>
            <a:r>
              <a:rPr lang="en-US" b="0" i="0" dirty="0">
                <a:effectLst/>
                <a:latin typeface="Nunito" pitchFamily="2" charset="0"/>
              </a:rPr>
              <a:t>It can work well even when the number of features is much larger than the number of training samples.</a:t>
            </a:r>
          </a:p>
          <a:p>
            <a:pPr fontAlgn="base"/>
            <a:r>
              <a:rPr lang="en-US" b="0" i="0" dirty="0">
                <a:effectLst/>
                <a:latin typeface="Nunito" pitchFamily="2" charset="0"/>
              </a:rPr>
              <a:t>It can handle multicollinearity (correlation between features) in the data.</a:t>
            </a:r>
          </a:p>
          <a:p>
            <a:pPr algn="just"/>
            <a:endParaRPr lang="en-IN" dirty="0"/>
          </a:p>
        </p:txBody>
      </p:sp>
      <p:sp>
        <p:nvSpPr>
          <p:cNvPr id="5" name="Slide Number Placeholder 4">
            <a:extLst>
              <a:ext uri="{FF2B5EF4-FFF2-40B4-BE49-F238E27FC236}">
                <a16:creationId xmlns:a16="http://schemas.microsoft.com/office/drawing/2014/main" id="{AB12ED90-D377-BC91-7FD0-5ABFBDE42C6C}"/>
              </a:ext>
            </a:extLst>
          </p:cNvPr>
          <p:cNvSpPr>
            <a:spLocks noGrp="1"/>
          </p:cNvSpPr>
          <p:nvPr>
            <p:ph type="sldNum" sz="quarter" idx="16"/>
          </p:nvPr>
        </p:nvSpPr>
        <p:spPr/>
        <p:txBody>
          <a:bodyPr>
            <a:normAutofit fontScale="85000" lnSpcReduction="20000"/>
          </a:bodyPr>
          <a:lstStyle/>
          <a:p>
            <a:fld id="{4DA7D6A3-888F-47F5-8D89-1E885B6C903D}" type="slidenum">
              <a:rPr lang="tr-TR" smtClean="0"/>
              <a:pPr/>
              <a:t>94</a:t>
            </a:fld>
            <a:endParaRPr lang="tr-TR"/>
          </a:p>
        </p:txBody>
      </p:sp>
    </p:spTree>
    <p:extLst>
      <p:ext uri="{BB962C8B-B14F-4D97-AF65-F5344CB8AC3E}">
        <p14:creationId xmlns:p14="http://schemas.microsoft.com/office/powerpoint/2010/main" val="5043640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FCD1B-12EC-4CA0-DFD2-D745CA9997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C47CE14-427F-B0A6-6145-E0AA67322916}"/>
              </a:ext>
            </a:extLst>
          </p:cNvPr>
          <p:cNvSpPr>
            <a:spLocks noGrp="1"/>
          </p:cNvSpPr>
          <p:nvPr>
            <p:ph sz="quarter" idx="1"/>
          </p:nvPr>
        </p:nvSpPr>
        <p:spPr>
          <a:xfrm>
            <a:off x="609600" y="1589567"/>
            <a:ext cx="7850832" cy="4359714"/>
          </a:xfrm>
        </p:spPr>
        <p:txBody>
          <a:bodyPr>
            <a:normAutofit fontScale="85000" lnSpcReduction="10000"/>
          </a:bodyPr>
          <a:lstStyle/>
          <a:p>
            <a:pPr algn="just"/>
            <a:r>
              <a:rPr lang="en-US" b="0" i="0" dirty="0">
                <a:solidFill>
                  <a:srgbClr val="FFFFFF"/>
                </a:solidFill>
                <a:effectLst/>
                <a:latin typeface="Nunito" pitchFamily="2" charset="0"/>
              </a:rPr>
              <a:t> </a:t>
            </a:r>
            <a:r>
              <a:rPr lang="en-US" sz="3200" b="1" i="0" dirty="0">
                <a:effectLst/>
                <a:latin typeface="Nunito" pitchFamily="2" charset="0"/>
              </a:rPr>
              <a:t>It is used for modelling differences in groups i.e. separating two or more classes.</a:t>
            </a:r>
          </a:p>
          <a:p>
            <a:pPr algn="just"/>
            <a:r>
              <a:rPr lang="en-US" sz="3200" b="0" i="0" dirty="0">
                <a:effectLst/>
                <a:latin typeface="Nunito" pitchFamily="2" charset="0"/>
              </a:rPr>
              <a:t> It is used to project the features in higher dimension space into a lower dimension space. </a:t>
            </a:r>
            <a:br>
              <a:rPr lang="en-US" sz="3200" dirty="0"/>
            </a:br>
            <a:r>
              <a:rPr lang="en-US" sz="3200" b="0" i="0" dirty="0">
                <a:effectLst/>
                <a:latin typeface="Nunito" pitchFamily="2" charset="0"/>
              </a:rPr>
              <a:t>For example, we have two classes and we need to separate them efficiently. Classes can have multiple features. Using only a single feature to classify them may result in some overlapping as shown in the below figure. So, we will keep on increasing the number of features for proper classification. </a:t>
            </a:r>
            <a:endParaRPr lang="en-IN" sz="3200" dirty="0"/>
          </a:p>
        </p:txBody>
      </p:sp>
      <p:sp>
        <p:nvSpPr>
          <p:cNvPr id="5" name="Slide Number Placeholder 4">
            <a:extLst>
              <a:ext uri="{FF2B5EF4-FFF2-40B4-BE49-F238E27FC236}">
                <a16:creationId xmlns:a16="http://schemas.microsoft.com/office/drawing/2014/main" id="{72782CAB-85D2-58C2-A460-247599AF6194}"/>
              </a:ext>
            </a:extLst>
          </p:cNvPr>
          <p:cNvSpPr>
            <a:spLocks noGrp="1"/>
          </p:cNvSpPr>
          <p:nvPr>
            <p:ph type="sldNum" sz="quarter" idx="16"/>
          </p:nvPr>
        </p:nvSpPr>
        <p:spPr/>
        <p:txBody>
          <a:bodyPr>
            <a:normAutofit fontScale="85000" lnSpcReduction="20000"/>
          </a:bodyPr>
          <a:lstStyle/>
          <a:p>
            <a:fld id="{4DA7D6A3-888F-47F5-8D89-1E885B6C903D}" type="slidenum">
              <a:rPr lang="tr-TR" smtClean="0"/>
              <a:pPr/>
              <a:t>95</a:t>
            </a:fld>
            <a:endParaRPr lang="tr-TR"/>
          </a:p>
        </p:txBody>
      </p:sp>
      <p:pic>
        <p:nvPicPr>
          <p:cNvPr id="1026" name="Picture 2">
            <a:extLst>
              <a:ext uri="{FF2B5EF4-FFF2-40B4-BE49-F238E27FC236}">
                <a16:creationId xmlns:a16="http://schemas.microsoft.com/office/drawing/2014/main" id="{7C324496-7F38-1C64-02FE-7B44D85B7346}"/>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bwMode="auto">
          <a:xfrm>
            <a:off x="2591916" y="5854563"/>
            <a:ext cx="3886200" cy="447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0326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EA5A-9B99-ED95-DECC-983769A3240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12BB7FA-4BF2-8B30-F0A9-23AE612F0FA1}"/>
              </a:ext>
            </a:extLst>
          </p:cNvPr>
          <p:cNvSpPr>
            <a:spLocks noGrp="1"/>
          </p:cNvSpPr>
          <p:nvPr>
            <p:ph sz="quarter" idx="1"/>
          </p:nvPr>
        </p:nvSpPr>
        <p:spPr/>
        <p:txBody>
          <a:bodyPr>
            <a:normAutofit fontScale="62500" lnSpcReduction="20000"/>
          </a:bodyPr>
          <a:lstStyle/>
          <a:p>
            <a:pPr algn="just"/>
            <a:r>
              <a:rPr lang="en-US" b="1" i="0" dirty="0">
                <a:effectLst/>
                <a:latin typeface="Nunito" pitchFamily="2" charset="0"/>
              </a:rPr>
              <a:t>Example:</a:t>
            </a:r>
            <a:r>
              <a:rPr lang="en-US" b="0" i="0" dirty="0">
                <a:effectLst/>
                <a:latin typeface="Nunito" pitchFamily="2" charset="0"/>
              </a:rPr>
              <a:t> </a:t>
            </a:r>
            <a:br>
              <a:rPr lang="en-US" dirty="0"/>
            </a:br>
            <a:r>
              <a:rPr lang="en-US" b="0" i="0" dirty="0">
                <a:effectLst/>
                <a:latin typeface="Nunito" pitchFamily="2" charset="0"/>
              </a:rPr>
              <a:t>Suppose we have two sets of data points belonging to two different classes that we want to classify. As shown in the given 2D graph, when the data points are plotted on the 2D plane, there’s no straight line that can separate the two classes of the data points completely. Hence, in this case</a:t>
            </a:r>
            <a:r>
              <a:rPr lang="en-US" b="1" i="0" dirty="0">
                <a:effectLst/>
                <a:latin typeface="Nunito" pitchFamily="2" charset="0"/>
              </a:rPr>
              <a:t>, LDA (Linear Discriminant Analysis) is used which reduces the 2D graph into a 1D graph in order to maximize the separability between the two classes. </a:t>
            </a:r>
            <a:br>
              <a:rPr lang="en-US" b="1" dirty="0"/>
            </a:br>
            <a:r>
              <a:rPr lang="en-US" b="0" i="0" dirty="0">
                <a:effectLst/>
                <a:latin typeface="Nunito" pitchFamily="2" charset="0"/>
              </a:rPr>
              <a:t> </a:t>
            </a:r>
            <a:endParaRPr lang="en-IN" dirty="0"/>
          </a:p>
        </p:txBody>
      </p:sp>
      <p:sp>
        <p:nvSpPr>
          <p:cNvPr id="5" name="Slide Number Placeholder 4">
            <a:extLst>
              <a:ext uri="{FF2B5EF4-FFF2-40B4-BE49-F238E27FC236}">
                <a16:creationId xmlns:a16="http://schemas.microsoft.com/office/drawing/2014/main" id="{47D9C73F-6045-1126-56FB-17DBDA546793}"/>
              </a:ext>
            </a:extLst>
          </p:cNvPr>
          <p:cNvSpPr>
            <a:spLocks noGrp="1"/>
          </p:cNvSpPr>
          <p:nvPr>
            <p:ph type="sldNum" sz="quarter" idx="16"/>
          </p:nvPr>
        </p:nvSpPr>
        <p:spPr/>
        <p:txBody>
          <a:bodyPr>
            <a:normAutofit fontScale="85000" lnSpcReduction="20000"/>
          </a:bodyPr>
          <a:lstStyle/>
          <a:p>
            <a:fld id="{4DA7D6A3-888F-47F5-8D89-1E885B6C903D}" type="slidenum">
              <a:rPr lang="tr-TR" smtClean="0"/>
              <a:pPr/>
              <a:t>96</a:t>
            </a:fld>
            <a:endParaRPr lang="tr-TR"/>
          </a:p>
        </p:txBody>
      </p:sp>
      <p:pic>
        <p:nvPicPr>
          <p:cNvPr id="2050" name="Picture 2">
            <a:extLst>
              <a:ext uri="{FF2B5EF4-FFF2-40B4-BE49-F238E27FC236}">
                <a16:creationId xmlns:a16="http://schemas.microsoft.com/office/drawing/2014/main" id="{75C552E3-76D0-9376-27C9-965FDFD83F35}"/>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bwMode="auto">
          <a:xfrm>
            <a:off x="4845050" y="2050521"/>
            <a:ext cx="3886200" cy="3649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5635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1CC15-8544-5318-3056-2FEB734D9DA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27FE88A-B40E-804B-82AF-6260D1F59448}"/>
              </a:ext>
            </a:extLst>
          </p:cNvPr>
          <p:cNvSpPr>
            <a:spLocks noGrp="1"/>
          </p:cNvSpPr>
          <p:nvPr>
            <p:ph sz="quarter" idx="1"/>
          </p:nvPr>
        </p:nvSpPr>
        <p:spPr/>
        <p:txBody>
          <a:bodyPr>
            <a:normAutofit fontScale="62500" lnSpcReduction="20000"/>
          </a:bodyPr>
          <a:lstStyle/>
          <a:p>
            <a:pPr algn="just" fontAlgn="base"/>
            <a:r>
              <a:rPr lang="en-US" b="0" i="0" dirty="0">
                <a:effectLst/>
                <a:latin typeface="Nunito" pitchFamily="2" charset="0"/>
              </a:rPr>
              <a:t>Here, Linear Discriminant Analysis uses both the axes (X and Y) to create a new axis and projects data onto a new axis in </a:t>
            </a:r>
            <a:r>
              <a:rPr lang="en-US" b="1" i="0" dirty="0">
                <a:effectLst/>
                <a:latin typeface="Nunito" pitchFamily="2" charset="0"/>
              </a:rPr>
              <a:t>a way to maximize the separation of the two categories and hence, reducing the 2D graph into a 1D graph. </a:t>
            </a:r>
            <a:br>
              <a:rPr lang="en-US" b="1" i="0" dirty="0">
                <a:effectLst/>
                <a:latin typeface="Nunito" pitchFamily="2" charset="0"/>
              </a:rPr>
            </a:br>
            <a:r>
              <a:rPr lang="en-US" b="0" i="0" dirty="0">
                <a:effectLst/>
                <a:latin typeface="Nunito" pitchFamily="2" charset="0"/>
              </a:rPr>
              <a:t> </a:t>
            </a:r>
          </a:p>
          <a:p>
            <a:pPr algn="just" fontAlgn="base"/>
            <a:r>
              <a:rPr lang="en-US" b="0" i="0" dirty="0">
                <a:effectLst/>
                <a:latin typeface="Nunito" pitchFamily="2" charset="0"/>
              </a:rPr>
              <a:t>Two criteria are used by LDA to create a new axis: </a:t>
            </a:r>
          </a:p>
          <a:p>
            <a:pPr algn="just" fontAlgn="base">
              <a:buFont typeface="+mj-lt"/>
              <a:buAutoNum type="arabicPeriod"/>
            </a:pPr>
            <a:r>
              <a:rPr lang="en-US" b="0" i="0" dirty="0">
                <a:effectLst/>
                <a:latin typeface="Nunito" pitchFamily="2" charset="0"/>
              </a:rPr>
              <a:t>Maximize the distance between means of the two classes.</a:t>
            </a:r>
          </a:p>
          <a:p>
            <a:pPr algn="just" fontAlgn="base">
              <a:buFont typeface="+mj-lt"/>
              <a:buAutoNum type="arabicPeriod"/>
            </a:pPr>
            <a:r>
              <a:rPr lang="en-US" b="0" i="0" dirty="0">
                <a:effectLst/>
                <a:latin typeface="Nunito" pitchFamily="2" charset="0"/>
              </a:rPr>
              <a:t>Minimize the variation within each class.</a:t>
            </a:r>
          </a:p>
          <a:p>
            <a:pPr algn="just" fontAlgn="base"/>
            <a:r>
              <a:rPr lang="en-US" b="0" i="0" dirty="0">
                <a:effectLst/>
                <a:latin typeface="Nunito" pitchFamily="2" charset="0"/>
              </a:rPr>
              <a:t> </a:t>
            </a:r>
          </a:p>
          <a:p>
            <a:pPr algn="just"/>
            <a:endParaRPr lang="en-IN" dirty="0"/>
          </a:p>
        </p:txBody>
      </p:sp>
      <p:sp>
        <p:nvSpPr>
          <p:cNvPr id="5" name="Slide Number Placeholder 4">
            <a:extLst>
              <a:ext uri="{FF2B5EF4-FFF2-40B4-BE49-F238E27FC236}">
                <a16:creationId xmlns:a16="http://schemas.microsoft.com/office/drawing/2014/main" id="{9F0D437A-1EC8-2473-81E4-F26DEC000275}"/>
              </a:ext>
            </a:extLst>
          </p:cNvPr>
          <p:cNvSpPr>
            <a:spLocks noGrp="1"/>
          </p:cNvSpPr>
          <p:nvPr>
            <p:ph type="sldNum" sz="quarter" idx="16"/>
          </p:nvPr>
        </p:nvSpPr>
        <p:spPr/>
        <p:txBody>
          <a:bodyPr>
            <a:normAutofit fontScale="85000" lnSpcReduction="20000"/>
          </a:bodyPr>
          <a:lstStyle/>
          <a:p>
            <a:fld id="{4DA7D6A3-888F-47F5-8D89-1E885B6C903D}" type="slidenum">
              <a:rPr lang="tr-TR" smtClean="0"/>
              <a:pPr/>
              <a:t>97</a:t>
            </a:fld>
            <a:endParaRPr lang="tr-TR"/>
          </a:p>
        </p:txBody>
      </p:sp>
      <p:pic>
        <p:nvPicPr>
          <p:cNvPr id="3074" name="Picture 2">
            <a:extLst>
              <a:ext uri="{FF2B5EF4-FFF2-40B4-BE49-F238E27FC236}">
                <a16:creationId xmlns:a16="http://schemas.microsoft.com/office/drawing/2014/main" id="{D297307D-F85F-A331-29D6-29D6FF652F22}"/>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bwMode="auto">
          <a:xfrm>
            <a:off x="4845050" y="2112419"/>
            <a:ext cx="3886200" cy="3525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6469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DB5C9-90A8-5765-145D-D41B62E2E33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0E9563E-8D04-CBBD-7476-21703430430F}"/>
              </a:ext>
            </a:extLst>
          </p:cNvPr>
          <p:cNvSpPr>
            <a:spLocks noGrp="1"/>
          </p:cNvSpPr>
          <p:nvPr>
            <p:ph sz="quarter" idx="1"/>
          </p:nvPr>
        </p:nvSpPr>
        <p:spPr/>
        <p:txBody>
          <a:bodyPr>
            <a:normAutofit fontScale="55000" lnSpcReduction="20000"/>
          </a:bodyPr>
          <a:lstStyle/>
          <a:p>
            <a:pPr algn="just"/>
            <a:r>
              <a:rPr lang="en-US" b="0" i="0" dirty="0">
                <a:effectLst/>
                <a:latin typeface="Nunito" pitchFamily="2" charset="0"/>
              </a:rPr>
              <a:t>In the above graph, it can be seen that a new axis (in red) is generated and plotted in the 2D graph such that it maximizes the distance between the means of the two classes </a:t>
            </a:r>
            <a:r>
              <a:rPr lang="en-US" b="1" i="0" dirty="0">
                <a:effectLst/>
                <a:latin typeface="Nunito" pitchFamily="2" charset="0"/>
              </a:rPr>
              <a:t>and minimizes the variation within each class.</a:t>
            </a:r>
            <a:r>
              <a:rPr lang="en-US" b="0" i="0" dirty="0">
                <a:effectLst/>
                <a:latin typeface="Nunito" pitchFamily="2" charset="0"/>
              </a:rPr>
              <a:t> In simple terms, this newly generated axis increases the separation between the data points of the two classes. After generating this new axis using the above-mentioned criteria, all the data points of the classes are plotted on this new axis and are shown in the figure given below. But Linear Discriminant Analysis fails when the mean of the distributions are shared, as it becomes impossible for LDA to </a:t>
            </a:r>
            <a:r>
              <a:rPr lang="en-US" b="1" i="0" dirty="0">
                <a:effectLst/>
                <a:latin typeface="Nunito" pitchFamily="2" charset="0"/>
              </a:rPr>
              <a:t>find a new axis that makes both the classes linearly separable</a:t>
            </a:r>
            <a:r>
              <a:rPr lang="en-US" b="0" i="0" dirty="0">
                <a:effectLst/>
                <a:latin typeface="Nunito" pitchFamily="2" charset="0"/>
              </a:rPr>
              <a:t>. In such cases, we use non-linear discriminant analysis.</a:t>
            </a:r>
            <a:endParaRPr lang="en-IN" dirty="0"/>
          </a:p>
        </p:txBody>
      </p:sp>
      <p:sp>
        <p:nvSpPr>
          <p:cNvPr id="5" name="Slide Number Placeholder 4">
            <a:extLst>
              <a:ext uri="{FF2B5EF4-FFF2-40B4-BE49-F238E27FC236}">
                <a16:creationId xmlns:a16="http://schemas.microsoft.com/office/drawing/2014/main" id="{46253E7D-50E5-E119-A559-B6B757CEDE15}"/>
              </a:ext>
            </a:extLst>
          </p:cNvPr>
          <p:cNvSpPr>
            <a:spLocks noGrp="1"/>
          </p:cNvSpPr>
          <p:nvPr>
            <p:ph type="sldNum" sz="quarter" idx="16"/>
          </p:nvPr>
        </p:nvSpPr>
        <p:spPr/>
        <p:txBody>
          <a:bodyPr>
            <a:normAutofit fontScale="85000" lnSpcReduction="20000"/>
          </a:bodyPr>
          <a:lstStyle/>
          <a:p>
            <a:fld id="{4DA7D6A3-888F-47F5-8D89-1E885B6C903D}" type="slidenum">
              <a:rPr lang="tr-TR" smtClean="0"/>
              <a:pPr/>
              <a:t>98</a:t>
            </a:fld>
            <a:endParaRPr lang="tr-TR"/>
          </a:p>
        </p:txBody>
      </p:sp>
      <p:pic>
        <p:nvPicPr>
          <p:cNvPr id="4098" name="Picture 2">
            <a:extLst>
              <a:ext uri="{FF2B5EF4-FFF2-40B4-BE49-F238E27FC236}">
                <a16:creationId xmlns:a16="http://schemas.microsoft.com/office/drawing/2014/main" id="{7871759C-25CD-755E-A4A6-32D605397A90}"/>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bwMode="auto">
          <a:xfrm>
            <a:off x="4686300" y="2276872"/>
            <a:ext cx="3886200" cy="517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9161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071D-69F8-B060-403E-61FE8971A59D}"/>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13587271-F0C8-15F2-5385-C1DDA143BAAA}"/>
              </a:ext>
            </a:extLst>
          </p:cNvPr>
          <p:cNvSpPr>
            <a:spLocks noGrp="1"/>
          </p:cNvSpPr>
          <p:nvPr>
            <p:ph sz="quarter" idx="2"/>
          </p:nvPr>
        </p:nvSpPr>
        <p:spPr/>
        <p:txBody>
          <a:bodyPr/>
          <a:lstStyle/>
          <a:p>
            <a:endParaRPr lang="en-IN"/>
          </a:p>
        </p:txBody>
      </p:sp>
      <p:sp>
        <p:nvSpPr>
          <p:cNvPr id="5" name="Slide Number Placeholder 4">
            <a:extLst>
              <a:ext uri="{FF2B5EF4-FFF2-40B4-BE49-F238E27FC236}">
                <a16:creationId xmlns:a16="http://schemas.microsoft.com/office/drawing/2014/main" id="{4CB0D9DC-723F-5BA5-BD0B-A968D77B5BF1}"/>
              </a:ext>
            </a:extLst>
          </p:cNvPr>
          <p:cNvSpPr>
            <a:spLocks noGrp="1"/>
          </p:cNvSpPr>
          <p:nvPr>
            <p:ph type="sldNum" sz="quarter" idx="16"/>
          </p:nvPr>
        </p:nvSpPr>
        <p:spPr/>
        <p:txBody>
          <a:bodyPr>
            <a:normAutofit fontScale="85000" lnSpcReduction="20000"/>
          </a:bodyPr>
          <a:lstStyle/>
          <a:p>
            <a:fld id="{4DA7D6A3-888F-47F5-8D89-1E885B6C903D}" type="slidenum">
              <a:rPr lang="tr-TR" smtClean="0"/>
              <a:pPr/>
              <a:t>99</a:t>
            </a:fld>
            <a:endParaRPr lang="tr-TR"/>
          </a:p>
        </p:txBody>
      </p:sp>
      <p:sp>
        <p:nvSpPr>
          <p:cNvPr id="9" name="Content Placeholder 8">
            <a:extLst>
              <a:ext uri="{FF2B5EF4-FFF2-40B4-BE49-F238E27FC236}">
                <a16:creationId xmlns:a16="http://schemas.microsoft.com/office/drawing/2014/main" id="{089B3C5B-5690-11EF-A9B4-8FE9E2267FE4}"/>
              </a:ext>
            </a:extLst>
          </p:cNvPr>
          <p:cNvSpPr>
            <a:spLocks noGrp="1"/>
          </p:cNvSpPr>
          <p:nvPr>
            <p:ph sz="quarter" idx="1"/>
          </p:nvPr>
        </p:nvSpPr>
        <p:spPr/>
        <p:txBody>
          <a:bodyPr/>
          <a:lstStyle/>
          <a:p>
            <a:endParaRPr lang="en-IN"/>
          </a:p>
        </p:txBody>
      </p:sp>
      <p:pic>
        <p:nvPicPr>
          <p:cNvPr id="11" name="Picture 10">
            <a:extLst>
              <a:ext uri="{FF2B5EF4-FFF2-40B4-BE49-F238E27FC236}">
                <a16:creationId xmlns:a16="http://schemas.microsoft.com/office/drawing/2014/main" id="{07C9BEFD-B97B-20D4-D6E8-87BC7BF753B7}"/>
              </a:ext>
            </a:extLst>
          </p:cNvPr>
          <p:cNvPicPr>
            <a:picLocks noChangeAspect="1"/>
          </p:cNvPicPr>
          <p:nvPr/>
        </p:nvPicPr>
        <p:blipFill>
          <a:blip r:embed="rId2"/>
          <a:stretch>
            <a:fillRect/>
          </a:stretch>
        </p:blipFill>
        <p:spPr>
          <a:xfrm>
            <a:off x="210523" y="0"/>
            <a:ext cx="8722953" cy="6858000"/>
          </a:xfrm>
          <a:prstGeom prst="rect">
            <a:avLst/>
          </a:prstGeom>
        </p:spPr>
      </p:pic>
    </p:spTree>
    <p:extLst>
      <p:ext uri="{BB962C8B-B14F-4D97-AF65-F5344CB8AC3E}">
        <p14:creationId xmlns:p14="http://schemas.microsoft.com/office/powerpoint/2010/main" val="277483499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6511</TotalTime>
  <Words>8413</Words>
  <Application>Microsoft Office PowerPoint</Application>
  <PresentationFormat>On-screen Show (4:3)</PresentationFormat>
  <Paragraphs>578</Paragraphs>
  <Slides>167</Slides>
  <Notes>1</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167</vt:i4>
      </vt:variant>
    </vt:vector>
  </HeadingPairs>
  <TitlesOfParts>
    <vt:vector size="187" baseType="lpstr">
      <vt:lpstr>Arial</vt:lpstr>
      <vt:lpstr>Calibri</vt:lpstr>
      <vt:lpstr>erdana</vt:lpstr>
      <vt:lpstr>georgia</vt:lpstr>
      <vt:lpstr>inherit</vt:lpstr>
      <vt:lpstr>inter-regular</vt:lpstr>
      <vt:lpstr>Lucida Bright</vt:lpstr>
      <vt:lpstr>Nunito</vt:lpstr>
      <vt:lpstr>Palatino Linotype</vt:lpstr>
      <vt:lpstr>sohne</vt:lpstr>
      <vt:lpstr>Söhne</vt:lpstr>
      <vt:lpstr>Source Sans 3</vt:lpstr>
      <vt:lpstr>source-serif-pro</vt:lpstr>
      <vt:lpstr>Symbol</vt:lpstr>
      <vt:lpstr>Times New Roman</vt:lpstr>
      <vt:lpstr>Tw Cen MT</vt:lpstr>
      <vt:lpstr>Wingdings</vt:lpstr>
      <vt:lpstr>Wingdings 2</vt:lpstr>
      <vt:lpstr>Median</vt:lpstr>
      <vt:lpstr>Equation</vt:lpstr>
      <vt:lpstr>INTRODUCTION  TO  Machine  Learning 3rd Edition</vt:lpstr>
      <vt:lpstr>PowerPoint Presentation</vt:lpstr>
      <vt:lpstr>CHAPTER 6: Dimensionality Reduction</vt:lpstr>
      <vt:lpstr>Why Reduce Dimensionality?</vt:lpstr>
      <vt:lpstr>Feature Selection vs Extraction</vt:lpstr>
      <vt:lpstr>PowerPoint Presentation</vt:lpstr>
      <vt:lpstr>PowerPoint Presentation</vt:lpstr>
      <vt:lpstr>PowerPoint Presentation</vt:lpstr>
      <vt:lpstr>PowerPoint Presentation</vt:lpstr>
      <vt:lpstr>Subset Selection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Principal Components Analysis</vt:lpstr>
      <vt:lpstr>PowerPoint Presentation</vt:lpstr>
      <vt:lpstr>What PCA does</vt:lpstr>
      <vt:lpstr>PowerPoint Presentation</vt:lpstr>
      <vt:lpstr>PowerPoint Presentation</vt:lpstr>
      <vt:lpstr>How to choose k ?</vt:lpstr>
      <vt:lpstr>PowerPoint Presentation</vt:lpstr>
      <vt:lpstr>PowerPoint Presentation</vt:lpstr>
      <vt:lpstr>Feature Embedding</vt:lpstr>
      <vt:lpstr>Feature Embedding</vt:lpstr>
      <vt:lpstr>PowerPoint Presentation</vt:lpstr>
      <vt:lpstr>PowerPoint Presentation</vt:lpstr>
      <vt:lpstr>Factor Analysis</vt:lpstr>
      <vt:lpstr>PowerPoint Presentation</vt:lpstr>
      <vt:lpstr>PowerPoint Presentation</vt:lpstr>
      <vt:lpstr>PowerPoint Presentation</vt:lpstr>
      <vt:lpstr>PowerPoint Presentation</vt:lpstr>
      <vt:lpstr>Factor Analysis</vt:lpstr>
      <vt:lpstr>Factor Analysis</vt:lpstr>
      <vt:lpstr>PCA vs FA</vt:lpstr>
      <vt:lpstr>Factor Analysis</vt:lpstr>
      <vt:lpstr>m</vt:lpstr>
      <vt:lpstr>PowerPoint Presentation</vt:lpstr>
      <vt:lpstr>PowerPoint Presentation</vt:lpstr>
      <vt:lpstr>PowerPoint Presentation</vt:lpstr>
      <vt:lpstr>PowerPoint Presentation</vt:lpstr>
      <vt:lpstr>Singular value decomposition and Matrix Factorization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Singular Value Decomposition and Matrix Factorization</vt:lpstr>
      <vt:lpstr>PowerPoint Presentation</vt:lpstr>
      <vt:lpstr>PowerPoint Presentation</vt:lpstr>
      <vt:lpstr>Matrix Factorization</vt:lpstr>
      <vt:lpstr>Multidimensional Scaling</vt:lpstr>
      <vt:lpstr>PowerPoint Presentation</vt:lpstr>
      <vt:lpstr>PowerPoint Presentation</vt:lpstr>
      <vt:lpstr>Multidimensional Scaling</vt:lpstr>
      <vt:lpstr>PowerPoint Presentation</vt:lpstr>
      <vt:lpstr>PowerPoint Presentation</vt:lpstr>
      <vt:lpstr>PowerPoint Presentation</vt:lpstr>
      <vt:lpstr>PowerPoint Presentation</vt:lpstr>
      <vt:lpstr>PowerPoint Presentation</vt:lpstr>
      <vt:lpstr>Map of Europe by MDS</vt:lpstr>
      <vt:lpstr>Linear Discriminant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between Linear Discriminant Analysis and PCA </vt:lpstr>
      <vt:lpstr>PowerPoint Presentation</vt:lpstr>
      <vt:lpstr>PowerPoint Presentation</vt:lpstr>
      <vt:lpstr>PowerPoint Presentation</vt:lpstr>
      <vt:lpstr>Linear Discriminant Analysis </vt:lpstr>
      <vt:lpstr>PowerPoint Presentation</vt:lpstr>
      <vt:lpstr>Fisher’s Linear Discriminant</vt:lpstr>
      <vt:lpstr>K&gt;2 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PCA vs LDA</vt:lpstr>
      <vt:lpstr>PCA vs LDA: Key Differences       Objective: PCA is an unsupervised technique that aims to maximize the variance of the data along the principal components. The goal is to identify the directions that capture the most variation in the data. LDA, on the other hand, is a supervised technique that aims to maximize the separation between different classes in the data. The goal is to identify the directions that capture the most separation between the classes. Supervision: PCA does not require any knowledge of the class labels of the data, while LDA requires labeled data in order to learn the separation between the classes. Dimensionality Reduction: PCA reduces the dimensionality of the data by projecting it onto a lower-dimensional space, while LDA reduces the dimensionality of the data by creating a linear combination of the features that maximizes the separation between the classes. Output: PCA outputs principal components, which are linear combinations of the original features. These principal components are orthogonal to each other and capture the most variation in the data. LDA outputs discriminant functions, which are linear combinations of the original features that maximize the separation between the classes. Interpretation: PCA is often used for exploratory data analysis, as the principal components can be used to visualize the data and identify patterns. LDA is often used for classification tasks, as the discriminant functions can be used to separate the classes. Performance: PCA is generally faster and more computationally efficient than LDA, as it does not require labeled data. However, LDA may be more effective at capturing the most important information in the data when class labels are available. </vt:lpstr>
      <vt:lpstr>Canonical Correlation Analysis</vt:lpstr>
      <vt:lpstr>PowerPoint Presentation</vt:lpstr>
      <vt:lpstr>PowerPoint Presentation</vt:lpstr>
      <vt:lpstr>PowerPoint Presentation</vt:lpstr>
      <vt:lpstr>PowerPoint Presentation</vt:lpstr>
      <vt:lpstr>PowerPoint Presentation</vt:lpstr>
      <vt:lpstr>PowerPoint Presentation</vt:lpstr>
      <vt:lpstr>Canonical Correlation Analysis</vt:lpstr>
      <vt:lpstr>CCA</vt:lpstr>
      <vt:lpstr>Isomap</vt:lpstr>
      <vt:lpstr>Isomap </vt:lpstr>
      <vt:lpstr>PowerPoint Presentation</vt:lpstr>
      <vt:lpstr>PowerPoint Presentation</vt:lpstr>
      <vt:lpstr>PowerPoint Presentation</vt:lpstr>
      <vt:lpstr>Isomap </vt:lpstr>
      <vt:lpstr>PowerPoint Presentation</vt:lpstr>
      <vt:lpstr>PowerPoint Presentation</vt:lpstr>
      <vt:lpstr>PowerPoint Presentation</vt:lpstr>
      <vt:lpstr>PowerPoint Presentation</vt:lpstr>
      <vt:lpstr>PowerPoint Presentation</vt:lpstr>
      <vt:lpstr>Locally Linear Embedding</vt:lpstr>
      <vt:lpstr>PowerPoint Presentation</vt:lpstr>
      <vt:lpstr>PowerPoint Presentation</vt:lpstr>
      <vt:lpstr>PowerPoint Presentation</vt:lpstr>
      <vt:lpstr>PowerPoint Presentation</vt:lpstr>
      <vt:lpstr>PowerPoint Presentation</vt:lpstr>
      <vt:lpstr>Locally Linear Embedding</vt:lpstr>
      <vt:lpstr>PowerPoint Presentation</vt:lpstr>
      <vt:lpstr>LLE on Optdigits</vt:lpstr>
      <vt:lpstr>Laplacian Eigenmaps</vt:lpstr>
      <vt:lpstr>Laplacian Eigenmaps</vt:lpstr>
      <vt:lpstr>PowerPoint Presentation</vt:lpstr>
      <vt:lpstr>Laplacian Eigenmaps on Iris</vt:lpstr>
    </vt:vector>
  </TitlesOfParts>
  <Company>BOGAZICI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ethem</dc:creator>
  <cp:lastModifiedBy>SARMILA KESAVAN</cp:lastModifiedBy>
  <cp:revision>327</cp:revision>
  <dcterms:created xsi:type="dcterms:W3CDTF">2005-01-24T14:46:28Z</dcterms:created>
  <dcterms:modified xsi:type="dcterms:W3CDTF">2024-05-23T16:20:17Z</dcterms:modified>
</cp:coreProperties>
</file>